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handoutMasterIdLst>
    <p:handoutMasterId r:id="rId43"/>
  </p:handoutMasterIdLst>
  <p:sldIdLst>
    <p:sldId id="256" r:id="rId3"/>
    <p:sldId id="288" r:id="rId4"/>
    <p:sldId id="329" r:id="rId5"/>
    <p:sldId id="297" r:id="rId6"/>
    <p:sldId id="333" r:id="rId7"/>
    <p:sldId id="296" r:id="rId8"/>
    <p:sldId id="295" r:id="rId9"/>
    <p:sldId id="315" r:id="rId10"/>
    <p:sldId id="317" r:id="rId11"/>
    <p:sldId id="316" r:id="rId12"/>
    <p:sldId id="328" r:id="rId13"/>
    <p:sldId id="327" r:id="rId14"/>
    <p:sldId id="330" r:id="rId15"/>
    <p:sldId id="321" r:id="rId16"/>
    <p:sldId id="323" r:id="rId17"/>
    <p:sldId id="322" r:id="rId18"/>
    <p:sldId id="324" r:id="rId19"/>
    <p:sldId id="331" r:id="rId20"/>
    <p:sldId id="332" r:id="rId21"/>
    <p:sldId id="325" r:id="rId22"/>
    <p:sldId id="298" r:id="rId23"/>
    <p:sldId id="319" r:id="rId24"/>
    <p:sldId id="311" r:id="rId25"/>
    <p:sldId id="313" r:id="rId26"/>
    <p:sldId id="314" r:id="rId27"/>
    <p:sldId id="305" r:id="rId28"/>
    <p:sldId id="306" r:id="rId29"/>
    <p:sldId id="307" r:id="rId30"/>
    <p:sldId id="301" r:id="rId31"/>
    <p:sldId id="309" r:id="rId32"/>
    <p:sldId id="312" r:id="rId33"/>
    <p:sldId id="310" r:id="rId34"/>
    <p:sldId id="299" r:id="rId35"/>
    <p:sldId id="304" r:id="rId36"/>
    <p:sldId id="308" r:id="rId37"/>
    <p:sldId id="318" r:id="rId38"/>
    <p:sldId id="320" r:id="rId39"/>
    <p:sldId id="303"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841" autoAdjust="0"/>
    <p:restoredTop sz="86447" autoAdjust="0"/>
  </p:normalViewPr>
  <p:slideViewPr>
    <p:cSldViewPr snapToGrid="0">
      <p:cViewPr varScale="1">
        <p:scale>
          <a:sx n="93" d="100"/>
          <a:sy n="93" d="100"/>
        </p:scale>
        <p:origin x="216" y="480"/>
      </p:cViewPr>
      <p:guideLst>
        <p:guide orient="horz" pos="2160"/>
        <p:guide pos="3840"/>
      </p:guideLst>
    </p:cSldViewPr>
  </p:slideViewPr>
  <p:outlineViewPr>
    <p:cViewPr>
      <p:scale>
        <a:sx n="33" d="100"/>
        <a:sy n="33" d="100"/>
      </p:scale>
      <p:origin x="246" y="118668"/>
    </p:cViewPr>
  </p:outlineViewPr>
  <p:notesTextViewPr>
    <p:cViewPr>
      <p:scale>
        <a:sx n="1" d="1"/>
        <a:sy n="1" d="1"/>
      </p:scale>
      <p:origin x="0" y="0"/>
    </p:cViewPr>
  </p:notesTextViewPr>
  <p:notesViewPr>
    <p:cSldViewPr snapToGrid="0">
      <p:cViewPr varScale="1">
        <p:scale>
          <a:sx n="65" d="100"/>
          <a:sy n="65" d="100"/>
        </p:scale>
        <p:origin x="175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20EA5F0D-C1DC-412F-A146-DDB3A74B588F}" type="datetimeFigureOut">
              <a:rPr lang="en-US" altLang="zh-TW"/>
              <a:t>2/19/19</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BAE14B8-3CC9-472D-9BC5-A84D80684DE2}" type="slidenum">
              <a:rPr lang="zh-TW"/>
              <a:t>‹#›</a:t>
            </a:fld>
            <a:endParaRPr lang="zh-TW"/>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A8CDE508-72C8-4AB5-AA9C-1584D31690E0}" type="datetimeFigureOut">
              <a:rPr lang="en-US"/>
              <a:t>2/19/19</a:t>
            </a:fld>
            <a:endParaRPr lang="zh-TW"/>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7FB667E1-E601-4AAF-B95C-B25720D70A60}" type="slidenum">
              <a:rPr/>
              <a:t>‹#›</a:t>
            </a:fld>
            <a:endParaRPr lang="zh-TW"/>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681288" y="165020"/>
            <a:ext cx="9360418" cy="2263258"/>
          </a:xfrm>
        </p:spPr>
        <p:txBody>
          <a:bodyPr anchor="b">
            <a:normAutofit/>
          </a:bodyPr>
          <a:lstStyle>
            <a:lvl1pPr algn="ctr" latinLnBrk="0">
              <a:defRPr lang="zh-TW" sz="6600"/>
            </a:lvl1pPr>
          </a:lstStyle>
          <a:p>
            <a:r>
              <a:rPr lang="zh-TW" altLang="en-US"/>
              <a:t>按一下以編輯母片標題樣式</a:t>
            </a:r>
            <a:endParaRPr lang="zh-TW" dirty="0"/>
          </a:p>
        </p:txBody>
      </p:sp>
      <p:sp>
        <p:nvSpPr>
          <p:cNvPr id="3" name="副標題 2"/>
          <p:cNvSpPr>
            <a:spLocks noGrp="1"/>
          </p:cNvSpPr>
          <p:nvPr>
            <p:ph type="subTitle" idx="1"/>
          </p:nvPr>
        </p:nvSpPr>
        <p:spPr>
          <a:xfrm>
            <a:off x="3903329" y="2476917"/>
            <a:ext cx="6916336" cy="1771600"/>
          </a:xfrm>
        </p:spPr>
        <p:txBody>
          <a:bodyPr>
            <a:normAutofit/>
          </a:bodyPr>
          <a:lstStyle>
            <a:lvl1pPr marL="0" indent="0" algn="ctr" latinLnBrk="0">
              <a:spcBef>
                <a:spcPts val="0"/>
              </a:spcBef>
              <a:buNone/>
              <a:defRPr lang="zh-TW" sz="4800" cap="none" baseline="0">
                <a:solidFill>
                  <a:schemeClr val="tx1">
                    <a:lumMod val="75000"/>
                    <a:lumOff val="25000"/>
                  </a:schemeClr>
                </a:solidFill>
              </a:defRPr>
            </a:lvl1pPr>
            <a:lvl2pPr marL="457200" indent="0" algn="ctr" latinLnBrk="0">
              <a:buNone/>
              <a:defRPr lang="zh-TW" sz="2800"/>
            </a:lvl2pPr>
            <a:lvl3pPr marL="914400" indent="0" algn="ctr" latinLnBrk="0">
              <a:buNone/>
              <a:defRPr lang="zh-TW" sz="2400"/>
            </a:lvl3pPr>
            <a:lvl4pPr marL="1371600" indent="0" algn="ctr" latinLnBrk="0">
              <a:buNone/>
              <a:defRPr lang="zh-TW" sz="2000"/>
            </a:lvl4pPr>
            <a:lvl5pPr marL="1828800" indent="0" algn="ctr" latinLnBrk="0">
              <a:buNone/>
              <a:defRPr lang="zh-TW" sz="2000"/>
            </a:lvl5pPr>
            <a:lvl6pPr marL="2286000" indent="0" algn="ctr" latinLnBrk="0">
              <a:buNone/>
              <a:defRPr lang="zh-TW" sz="2000"/>
            </a:lvl6pPr>
            <a:lvl7pPr marL="2743200" indent="0" algn="ctr" latinLnBrk="0">
              <a:buNone/>
              <a:defRPr lang="zh-TW" sz="2000"/>
            </a:lvl7pPr>
            <a:lvl8pPr marL="3200400" indent="0" algn="ctr" latinLnBrk="0">
              <a:buNone/>
              <a:defRPr lang="zh-TW" sz="2000"/>
            </a:lvl8pPr>
            <a:lvl9pPr marL="3657600" indent="0" algn="ctr" latinLnBrk="0">
              <a:buNone/>
              <a:defRPr lang="zh-TW" sz="2000"/>
            </a:lvl9pPr>
          </a:lstStyle>
          <a:p>
            <a:r>
              <a:rPr lang="zh-TW" altLang="en-US"/>
              <a:t>按一下以編輯母片副標題樣式</a:t>
            </a:r>
            <a:endParaRPr lang="zh-TW"/>
          </a:p>
        </p:txBody>
      </p:sp>
      <p:grpSp>
        <p:nvGrpSpPr>
          <p:cNvPr id="4" name="群組中 3"/>
          <p:cNvGrpSpPr/>
          <p:nvPr userDrawn="1"/>
        </p:nvGrpSpPr>
        <p:grpSpPr>
          <a:xfrm rot="248467">
            <a:off x="223563" y="2575407"/>
            <a:ext cx="4688853" cy="2424835"/>
            <a:chOff x="-10068" y="2615721"/>
            <a:chExt cx="5488038" cy="2838132"/>
          </a:xfrm>
        </p:grpSpPr>
        <p:sp>
          <p:nvSpPr>
            <p:cNvPr id="5" name="手繪多邊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 name="手繪多邊形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 name="手繪多邊形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手繪多邊形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手繪多邊形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 name="手繪多邊形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 name="手繪多邊形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手繪多邊形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手繪多邊形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手繪多邊形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手繪多邊形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手繪多邊形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手繪多邊形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手繪多邊形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手繪多邊形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手繪多邊形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手繪多邊形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手繪多邊形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手繪多邊形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手繪多邊形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手繪多邊形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6" name="手繪多邊形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7" name="手繪多邊形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8" name="手繪多邊形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9" name="手繪多邊形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0" name="手繪多邊形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1" name="手繪多邊形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2" name="手繪多邊形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3" name="手繪多邊形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4" name="手繪多邊形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5" name="手繪多邊形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6" name="手繪多邊形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7" name="手繪多邊形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8" name="手繪多邊形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39" name="手繪多邊形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40" name="群組中 39"/>
          <p:cNvGrpSpPr/>
          <p:nvPr userDrawn="1"/>
        </p:nvGrpSpPr>
        <p:grpSpPr>
          <a:xfrm rot="18988672">
            <a:off x="68557" y="189622"/>
            <a:ext cx="517230" cy="587584"/>
            <a:chOff x="11036616" y="1071278"/>
            <a:chExt cx="1030189" cy="1170315"/>
          </a:xfrm>
        </p:grpSpPr>
        <p:sp>
          <p:nvSpPr>
            <p:cNvPr id="41"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2"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3"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4"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5"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6"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7"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48"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49" name="手繪多邊形 500"/>
          <p:cNvSpPr>
            <a:spLocks/>
          </p:cNvSpPr>
          <p:nvPr userDrawn="1"/>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dirty="0"/>
          </a:p>
        </p:txBody>
      </p:sp>
      <p:grpSp>
        <p:nvGrpSpPr>
          <p:cNvPr id="50" name="群組中 49"/>
          <p:cNvGrpSpPr/>
          <p:nvPr userDrawn="1"/>
        </p:nvGrpSpPr>
        <p:grpSpPr>
          <a:xfrm>
            <a:off x="11434163" y="6542"/>
            <a:ext cx="679129" cy="712528"/>
            <a:chOff x="11231706" y="127529"/>
            <a:chExt cx="679129" cy="712528"/>
          </a:xfrm>
        </p:grpSpPr>
        <p:sp>
          <p:nvSpPr>
            <p:cNvPr id="51" name="手繪多邊形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2" name="手繪多邊形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3" name="手繪多邊形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4" name="手繪多邊形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5" name="手繪多邊形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6" name="手繪多邊形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7" name="手繪多邊形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58" name="手繪多邊形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9" name="手繪多邊形 413"/>
          <p:cNvSpPr>
            <a:spLocks/>
          </p:cNvSpPr>
          <p:nvPr userDrawn="1"/>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0" name="手繪多邊形 414"/>
          <p:cNvSpPr>
            <a:spLocks/>
          </p:cNvSpPr>
          <p:nvPr userDrawn="1"/>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61" name="群組中 5"/>
          <p:cNvGrpSpPr>
            <a:grpSpLocks noChangeAspect="1"/>
          </p:cNvGrpSpPr>
          <p:nvPr userDrawn="1"/>
        </p:nvGrpSpPr>
        <p:grpSpPr bwMode="auto">
          <a:xfrm>
            <a:off x="-1519" y="854145"/>
            <a:ext cx="1881474" cy="2341763"/>
            <a:chOff x="3000" y="1116"/>
            <a:chExt cx="1680" cy="2091"/>
          </a:xfrm>
        </p:grpSpPr>
        <p:sp>
          <p:nvSpPr>
            <p:cNvPr id="62" name="手繪多邊形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3" name="手繪多邊形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4" name="手繪多邊形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5" name="手繪多邊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6" name="手繪多邊形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7" name="手繪多邊形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8" name="手繪多邊形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69" name="手繪多邊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0" name="手繪多邊形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1" name="手繪多邊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2" name="手繪多邊形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3" name="手繪多邊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4" name="手繪多邊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5" name="手繪多邊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6" name="手繪多邊形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7" name="手繪多邊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8" name="手繪多邊形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79" name="手繪多邊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0" name="手繪多邊形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1" name="群組中 33"/>
          <p:cNvGrpSpPr>
            <a:grpSpLocks noChangeAspect="1"/>
          </p:cNvGrpSpPr>
          <p:nvPr userDrawn="1"/>
        </p:nvGrpSpPr>
        <p:grpSpPr bwMode="auto">
          <a:xfrm>
            <a:off x="1714988" y="4544219"/>
            <a:ext cx="1873268" cy="2324202"/>
            <a:chOff x="3359" y="1523"/>
            <a:chExt cx="943" cy="1170"/>
          </a:xfrm>
        </p:grpSpPr>
        <p:sp>
          <p:nvSpPr>
            <p:cNvPr id="82" name="手繪多邊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3" name="手繪多邊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4" name="手繪多邊形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5" name="手繪多邊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6" name="手繪多邊形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87" name="群組中 43"/>
          <p:cNvGrpSpPr>
            <a:grpSpLocks noChangeAspect="1"/>
          </p:cNvGrpSpPr>
          <p:nvPr userDrawn="1"/>
        </p:nvGrpSpPr>
        <p:grpSpPr bwMode="auto">
          <a:xfrm>
            <a:off x="1168399" y="5011046"/>
            <a:ext cx="1497013" cy="1857375"/>
            <a:chOff x="3367" y="1523"/>
            <a:chExt cx="943" cy="1170"/>
          </a:xfrm>
        </p:grpSpPr>
        <p:sp>
          <p:nvSpPr>
            <p:cNvPr id="88"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4" name="群組中 93"/>
          <p:cNvGrpSpPr/>
          <p:nvPr userDrawn="1"/>
        </p:nvGrpSpPr>
        <p:grpSpPr>
          <a:xfrm>
            <a:off x="-21971" y="4350236"/>
            <a:ext cx="1696783" cy="2518186"/>
            <a:chOff x="-3496" y="4350236"/>
            <a:chExt cx="1696783" cy="2518186"/>
          </a:xfrm>
        </p:grpSpPr>
        <p:sp>
          <p:nvSpPr>
            <p:cNvPr id="95" name="手繪多邊形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 name="手繪多邊形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 name="手繪多邊形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手繪多邊形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9" name="群組中 43"/>
          <p:cNvGrpSpPr>
            <a:grpSpLocks noChangeAspect="1"/>
          </p:cNvGrpSpPr>
          <p:nvPr userDrawn="1"/>
        </p:nvGrpSpPr>
        <p:grpSpPr bwMode="auto">
          <a:xfrm>
            <a:off x="2911336" y="4572470"/>
            <a:ext cx="1850498" cy="2295951"/>
            <a:chOff x="3367" y="1523"/>
            <a:chExt cx="943" cy="1170"/>
          </a:xfrm>
        </p:grpSpPr>
        <p:sp>
          <p:nvSpPr>
            <p:cNvPr id="100" name="手繪多邊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 name="手繪多邊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 name="手繪多邊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 name="手繪多邊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 name="手繪多邊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 name="手繪多邊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 name="群組中 105"/>
          <p:cNvGrpSpPr/>
          <p:nvPr userDrawn="1"/>
        </p:nvGrpSpPr>
        <p:grpSpPr>
          <a:xfrm rot="1576354">
            <a:off x="11125791" y="2895976"/>
            <a:ext cx="1030189" cy="1170315"/>
            <a:chOff x="11036616" y="1071278"/>
            <a:chExt cx="1030189" cy="1170315"/>
          </a:xfrm>
        </p:grpSpPr>
        <p:sp>
          <p:nvSpPr>
            <p:cNvPr id="107" name="手繪多邊形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 name="手繪多邊形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 name="手繪多邊形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 name="手繪多邊形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 name="手繪多邊形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 name="手繪多邊形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 name="手繪多邊形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 name="手繪多邊形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5" name="手繪多邊形 8"/>
          <p:cNvSpPr>
            <a:spLocks/>
          </p:cNvSpPr>
          <p:nvPr userDrawn="1"/>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 name="手繪多邊形 115"/>
          <p:cNvSpPr/>
          <p:nvPr userDrawn="1"/>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7" name="群組中 116"/>
          <p:cNvGrpSpPr/>
          <p:nvPr userDrawn="1"/>
        </p:nvGrpSpPr>
        <p:grpSpPr>
          <a:xfrm rot="198573">
            <a:off x="1199275" y="2684218"/>
            <a:ext cx="2154692" cy="1686565"/>
            <a:chOff x="1175948" y="2708421"/>
            <a:chExt cx="2159248" cy="1690131"/>
          </a:xfrm>
        </p:grpSpPr>
        <p:sp>
          <p:nvSpPr>
            <p:cNvPr id="118" name="手繪多邊形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 name="手繪多邊形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 name="手繪多邊形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 name="手繪多邊形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 name="手繪多邊形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 name="手繪多邊形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 name="手繪多邊形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 name="手繪多邊形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 name="手繪多邊形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 name="手繪多邊形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 name="手繪多邊形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 name="手繪多邊形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 name="手繪多邊形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 name="手繪多邊形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 name="手繪多邊形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 name="手繪多邊形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4" name="手繪多邊形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5" name="手繪多邊形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6" name="手繪多邊形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7" name="手繪多邊形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8" name="手繪多邊形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9" name="手繪多邊形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0" name="手繪多邊形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1" name="手繪多邊形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2" name="手繪多邊形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3" name="手繪多邊形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4" name="手繪多邊形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145" name="手繪多邊形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dirty="0"/>
            </a:p>
          </p:txBody>
        </p:sp>
      </p:grpSp>
      <p:grpSp>
        <p:nvGrpSpPr>
          <p:cNvPr id="146" name="群組中 5"/>
          <p:cNvGrpSpPr>
            <a:grpSpLocks noChangeAspect="1"/>
          </p:cNvGrpSpPr>
          <p:nvPr userDrawn="1"/>
        </p:nvGrpSpPr>
        <p:grpSpPr bwMode="auto">
          <a:xfrm>
            <a:off x="9167354" y="4138360"/>
            <a:ext cx="3023057" cy="2719639"/>
            <a:chOff x="2887" y="1286"/>
            <a:chExt cx="1903" cy="1712"/>
          </a:xfrm>
        </p:grpSpPr>
        <p:sp>
          <p:nvSpPr>
            <p:cNvPr id="147" name="手繪多邊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8" name="手繪多邊形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9" name="手繪多邊形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0" name="手繪多邊形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1" name="手繪多邊形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2" name="手繪多邊形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3" name="手繪多邊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4" name="手繪多邊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5" name="手繪多邊形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6" name="手繪多邊形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7" name="手繪多邊形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8" name="手繪多邊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9" name="手繪多邊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0" name="手繪多邊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1" name="手繪多邊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2" name="手繪多邊形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3" name="手繪多邊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4" name="手繪多邊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5" name="手繪多邊形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6" name="手繪多邊形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7" name="手繪多邊形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8" name="手繪多邊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9" name="手繪多邊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0" name="手繪多邊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71" name="群組中 64"/>
          <p:cNvGrpSpPr>
            <a:grpSpLocks noChangeAspect="1"/>
          </p:cNvGrpSpPr>
          <p:nvPr userDrawn="1"/>
        </p:nvGrpSpPr>
        <p:grpSpPr bwMode="auto">
          <a:xfrm rot="12827499" flipH="1">
            <a:off x="11360417" y="2338535"/>
            <a:ext cx="483752" cy="536662"/>
            <a:chOff x="2052" y="995"/>
            <a:chExt cx="768" cy="852"/>
          </a:xfrm>
        </p:grpSpPr>
        <p:sp>
          <p:nvSpPr>
            <p:cNvPr id="172"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3"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4"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5"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6"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7"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8"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9"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垂直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5" name="頁尾版面配置區 4"/>
          <p:cNvSpPr>
            <a:spLocks noGrp="1"/>
          </p:cNvSpPr>
          <p:nvPr>
            <p:ph type="ftr" sz="quarter" idx="11"/>
          </p:nvPr>
        </p:nvSpPr>
        <p:spPr>
          <a:xfrm>
            <a:off x="1522412" y="6601968"/>
            <a:ext cx="6978460" cy="237744"/>
          </a:xfrm>
          <a:prstGeom prst="rect">
            <a:avLst/>
          </a:prstGeom>
        </p:spPr>
        <p:txBody>
          <a:bodyPr/>
          <a:lstStyle/>
          <a:p>
            <a:endParaRPr lang="zh-TW"/>
          </a:p>
        </p:txBody>
      </p:sp>
      <p:sp>
        <p:nvSpPr>
          <p:cNvPr id="6" name="投影片編號版面配置區 5"/>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8724900" y="592666"/>
            <a:ext cx="2628900" cy="5579533"/>
          </a:xfrm>
        </p:spPr>
        <p:txBody>
          <a:bodyPr vert="eaVert"/>
          <a:lstStyle/>
          <a:p>
            <a:r>
              <a:rPr lang="zh-TW" altLang="en-US"/>
              <a:t>按一下以編輯母片標題樣式</a:t>
            </a:r>
            <a:endParaRPr lang="zh-TW" dirty="0"/>
          </a:p>
        </p:txBody>
      </p:sp>
      <p:sp>
        <p:nvSpPr>
          <p:cNvPr id="3" name="垂直文字版面配置區 2"/>
          <p:cNvSpPr>
            <a:spLocks noGrp="1"/>
          </p:cNvSpPr>
          <p:nvPr>
            <p:ph type="body" orient="vert" idx="1"/>
          </p:nvPr>
        </p:nvSpPr>
        <p:spPr>
          <a:xfrm>
            <a:off x="838200" y="592666"/>
            <a:ext cx="7734300" cy="557953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5" name="頁尾版面配置區 4"/>
          <p:cNvSpPr>
            <a:spLocks noGrp="1"/>
          </p:cNvSpPr>
          <p:nvPr>
            <p:ph type="ftr" sz="quarter" idx="11"/>
          </p:nvPr>
        </p:nvSpPr>
        <p:spPr>
          <a:xfrm>
            <a:off x="1522412" y="6601968"/>
            <a:ext cx="6978460" cy="237744"/>
          </a:xfrm>
          <a:prstGeom prst="rect">
            <a:avLst/>
          </a:prstGeom>
        </p:spPr>
        <p:txBody>
          <a:bodyPr/>
          <a:lstStyle/>
          <a:p>
            <a:endParaRPr lang="zh-TW"/>
          </a:p>
        </p:txBody>
      </p:sp>
      <p:sp>
        <p:nvSpPr>
          <p:cNvPr id="6" name="投影片編號版面配置區 5"/>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idx="1"/>
          </p:nvPr>
        </p:nvSpPr>
        <p:spPr/>
        <p:txBody>
          <a:bodyPr/>
          <a:lstStyle>
            <a:lvl6pPr latinLnBrk="0">
              <a:defRPr lang="zh-TW"/>
            </a:lvl6pPr>
            <a:lvl7pPr latinLnBrk="0">
              <a:defRPr lang="zh-TW"/>
            </a:lvl7pPr>
            <a:lvl8pPr latinLnBrk="0">
              <a:defRPr lang="zh-TW"/>
            </a:lvl8pPr>
            <a:lvl9pPr latinLnBrk="0">
              <a:defRPr lang="zh-TW"/>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5" name="頁尾版面配置區 4"/>
          <p:cNvSpPr>
            <a:spLocks noGrp="1"/>
          </p:cNvSpPr>
          <p:nvPr>
            <p:ph type="ftr" sz="quarter" idx="11"/>
          </p:nvPr>
        </p:nvSpPr>
        <p:spPr>
          <a:xfrm>
            <a:off x="1522412" y="6601968"/>
            <a:ext cx="6978460" cy="237744"/>
          </a:xfrm>
          <a:prstGeom prst="rect">
            <a:avLst/>
          </a:prstGeom>
        </p:spPr>
        <p:txBody>
          <a:bodyPr/>
          <a:lstStyle/>
          <a:p>
            <a:endParaRPr lang="zh-TW"/>
          </a:p>
        </p:txBody>
      </p:sp>
      <p:sp>
        <p:nvSpPr>
          <p:cNvPr id="6" name="投影片編號版面配置區 5"/>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523999" y="1485900"/>
            <a:ext cx="9144001" cy="2933700"/>
          </a:xfrm>
        </p:spPr>
        <p:txBody>
          <a:bodyPr anchor="b">
            <a:normAutofit/>
          </a:bodyPr>
          <a:lstStyle>
            <a:lvl1pPr algn="l" latinLnBrk="0">
              <a:defRPr lang="zh-TW" sz="5200" b="0"/>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1522413" y="4454034"/>
            <a:ext cx="9144000" cy="1184766"/>
          </a:xfrm>
        </p:spPr>
        <p:txBody>
          <a:bodyPr anchor="t">
            <a:normAutofit/>
          </a:bodyPr>
          <a:lstStyle>
            <a:lvl1pPr marL="0" indent="0" algn="l" latinLnBrk="0">
              <a:spcBef>
                <a:spcPts val="0"/>
              </a:spcBef>
              <a:buNone/>
              <a:defRPr lang="zh-TW" sz="2400" cap="none" baseline="0">
                <a:solidFill>
                  <a:schemeClr val="tx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5" name="頁尾版面配置區 4"/>
          <p:cNvSpPr>
            <a:spLocks noGrp="1"/>
          </p:cNvSpPr>
          <p:nvPr>
            <p:ph type="ftr" sz="quarter" idx="11"/>
          </p:nvPr>
        </p:nvSpPr>
        <p:spPr>
          <a:xfrm>
            <a:off x="1522412" y="6601968"/>
            <a:ext cx="6978460" cy="237744"/>
          </a:xfrm>
          <a:prstGeom prst="rect">
            <a:avLst/>
          </a:prstGeom>
        </p:spPr>
        <p:txBody>
          <a:bodyPr/>
          <a:lstStyle/>
          <a:p>
            <a:endParaRPr lang="zh-TW"/>
          </a:p>
        </p:txBody>
      </p:sp>
      <p:sp>
        <p:nvSpPr>
          <p:cNvPr id="6" name="投影片編號版面配置區 5"/>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528572" y="1485900"/>
            <a:ext cx="448056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內容版面配置區 3"/>
          <p:cNvSpPr>
            <a:spLocks noGrp="1"/>
          </p:cNvSpPr>
          <p:nvPr>
            <p:ph sz="half" idx="2"/>
          </p:nvPr>
        </p:nvSpPr>
        <p:spPr>
          <a:xfrm>
            <a:off x="6177169" y="1485900"/>
            <a:ext cx="448056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a:xfrm>
            <a:off x="8875776" y="6601968"/>
            <a:ext cx="960120" cy="237744"/>
          </a:xfrm>
          <a:prstGeom prst="rect">
            <a:avLst/>
          </a:prstGeom>
        </p:spPr>
        <p:txBody>
          <a:bodyPr/>
          <a:lstStyle/>
          <a:p>
            <a:fld id="{F12952B5-7A2F-4CC8-B7CE-9234E21C2837}" type="datetime1">
              <a:rPr lang="en-US"/>
              <a:t>2/19/19</a:t>
            </a:fld>
            <a:endParaRPr lang="zh-TW"/>
          </a:p>
        </p:txBody>
      </p:sp>
      <p:sp>
        <p:nvSpPr>
          <p:cNvPr id="6" name="頁尾版面配置區 5"/>
          <p:cNvSpPr>
            <a:spLocks noGrp="1"/>
          </p:cNvSpPr>
          <p:nvPr>
            <p:ph type="ftr" sz="quarter" idx="11"/>
          </p:nvPr>
        </p:nvSpPr>
        <p:spPr>
          <a:xfrm>
            <a:off x="1522412" y="6601968"/>
            <a:ext cx="6978460" cy="237744"/>
          </a:xfrm>
          <a:prstGeom prst="rect">
            <a:avLst/>
          </a:prstGeom>
        </p:spPr>
        <p:txBody>
          <a:bodyPr/>
          <a:lstStyle/>
          <a:p>
            <a:endParaRPr lang="zh-TW"/>
          </a:p>
        </p:txBody>
      </p:sp>
      <p:sp>
        <p:nvSpPr>
          <p:cNvPr id="7" name="投影片編號版面配置區 6"/>
          <p:cNvSpPr>
            <a:spLocks noGrp="1"/>
          </p:cNvSpPr>
          <p:nvPr>
            <p:ph type="sldNum" sz="quarter" idx="12"/>
          </p:nvPr>
        </p:nvSpPr>
        <p:spPr>
          <a:xfrm>
            <a:off x="10023348" y="6601968"/>
            <a:ext cx="640080" cy="237744"/>
          </a:xfrm>
          <a:prstGeom prst="rect">
            <a:avLst/>
          </a:prstGeom>
        </p:spPr>
        <p:txBody>
          <a:bodyPr/>
          <a:lstStyle/>
          <a:p>
            <a:fld id="{4FAB73BC-B049-4115-A692-8D63A059BFB8}" type="slidenum">
              <a:rPr/>
              <a:t>‹#›</a:t>
            </a:fld>
            <a:endParaRPr lang="zh-TW"/>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528572" y="1376018"/>
            <a:ext cx="4480560" cy="768096"/>
          </a:xfrm>
        </p:spPr>
        <p:txBody>
          <a:bodyPr anchor="ctr">
            <a:normAutofit/>
          </a:bodyPr>
          <a:lstStyle>
            <a:lvl1pPr marL="0" indent="0" latinLnBrk="0">
              <a:spcBef>
                <a:spcPts val="0"/>
              </a:spcBef>
              <a:buNone/>
              <a:defRPr lang="zh-TW" sz="20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按一下以編輯母片文字樣式</a:t>
            </a:r>
          </a:p>
        </p:txBody>
      </p:sp>
      <p:sp>
        <p:nvSpPr>
          <p:cNvPr id="4" name="內容版面配置區 3"/>
          <p:cNvSpPr>
            <a:spLocks noGrp="1"/>
          </p:cNvSpPr>
          <p:nvPr>
            <p:ph sz="half" idx="2"/>
          </p:nvPr>
        </p:nvSpPr>
        <p:spPr>
          <a:xfrm>
            <a:off x="1528572" y="2144114"/>
            <a:ext cx="4480560" cy="3494686"/>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6177169" y="1376018"/>
            <a:ext cx="4480560" cy="768096"/>
          </a:xfrm>
        </p:spPr>
        <p:txBody>
          <a:bodyPr anchor="ctr">
            <a:normAutofit/>
          </a:bodyPr>
          <a:lstStyle>
            <a:lvl1pPr marL="0" indent="0" latinLnBrk="0">
              <a:spcBef>
                <a:spcPts val="0"/>
              </a:spcBef>
              <a:buNone/>
              <a:defRPr lang="zh-TW" sz="20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a:t>按一下以編輯母片文字樣式</a:t>
            </a:r>
          </a:p>
        </p:txBody>
      </p:sp>
      <p:sp>
        <p:nvSpPr>
          <p:cNvPr id="6" name="內容版面配置區 5"/>
          <p:cNvSpPr>
            <a:spLocks noGrp="1"/>
          </p:cNvSpPr>
          <p:nvPr>
            <p:ph sz="quarter" idx="4"/>
          </p:nvPr>
        </p:nvSpPr>
        <p:spPr>
          <a:xfrm>
            <a:off x="6177169" y="2144114"/>
            <a:ext cx="4480560" cy="3494686"/>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a:xfrm>
            <a:off x="8875776" y="6601968"/>
            <a:ext cx="960120" cy="237744"/>
          </a:xfrm>
          <a:prstGeom prst="rect">
            <a:avLst/>
          </a:prstGeom>
        </p:spPr>
        <p:txBody>
          <a:bodyPr/>
          <a:lstStyle/>
          <a:p>
            <a:fld id="{CE1DA07A-9201-4B4B-BAF2-015AFA30F520}" type="datetime1">
              <a:rPr lang="en-US"/>
              <a:t>2/19/19</a:t>
            </a:fld>
            <a:endParaRPr lang="zh-TW"/>
          </a:p>
        </p:txBody>
      </p:sp>
      <p:sp>
        <p:nvSpPr>
          <p:cNvPr id="8" name="頁尾版面配置區 7"/>
          <p:cNvSpPr>
            <a:spLocks noGrp="1"/>
          </p:cNvSpPr>
          <p:nvPr>
            <p:ph type="ftr" sz="quarter" idx="11"/>
          </p:nvPr>
        </p:nvSpPr>
        <p:spPr>
          <a:xfrm>
            <a:off x="1522412" y="6601968"/>
            <a:ext cx="6978460" cy="237744"/>
          </a:xfrm>
          <a:prstGeom prst="rect">
            <a:avLst/>
          </a:prstGeom>
        </p:spPr>
        <p:txBody>
          <a:bodyPr/>
          <a:lstStyle/>
          <a:p>
            <a:endParaRPr lang="zh-TW"/>
          </a:p>
        </p:txBody>
      </p:sp>
      <p:sp>
        <p:nvSpPr>
          <p:cNvPr id="9" name="投影片編號版面配置區 8"/>
          <p:cNvSpPr>
            <a:spLocks noGrp="1"/>
          </p:cNvSpPr>
          <p:nvPr>
            <p:ph type="sldNum" sz="quarter" idx="12"/>
          </p:nvPr>
        </p:nvSpPr>
        <p:spPr>
          <a:xfrm>
            <a:off x="10023348" y="6601968"/>
            <a:ext cx="640080" cy="237744"/>
          </a:xfrm>
          <a:prstGeom prst="rect">
            <a:avLst/>
          </a:prstGeom>
        </p:spPr>
        <p:txBody>
          <a:bodyPr/>
          <a:lstStyle/>
          <a:p>
            <a:fld id="{4FAB73BC-B049-4115-A692-8D63A059BFB8}" type="slidenum">
              <a:rPr/>
              <a:t>‹#›</a:t>
            </a:fld>
            <a:endParaRPr lang="zh-TW"/>
          </a:p>
        </p:txBody>
      </p:sp>
      <p:sp>
        <p:nvSpPr>
          <p:cNvPr id="10" name="標題 9"/>
          <p:cNvSpPr>
            <a:spLocks noGrp="1"/>
          </p:cNvSpPr>
          <p:nvPr>
            <p:ph type="title"/>
          </p:nvPr>
        </p:nvSpPr>
        <p:spPr/>
        <p:txBody>
          <a:bodyPr/>
          <a:lstStyle/>
          <a:p>
            <a:r>
              <a:rPr lang="zh-TW" altLang="en-US"/>
              <a:t>按一下以編輯母片標題樣式</a:t>
            </a:r>
            <a:endParaRPr lang="zh-TW"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2034904" y="828876"/>
            <a:ext cx="6058552" cy="3507549"/>
          </a:xfrm>
        </p:spPr>
        <p:txBody>
          <a:bodyPr anchor="ctr">
            <a:normAutofit/>
          </a:bodyPr>
          <a:lstStyle>
            <a:lvl1pPr algn="ctr" latinLnBrk="0">
              <a:defRPr lang="zh-TW" sz="6000"/>
            </a:lvl1pPr>
          </a:lstStyle>
          <a:p>
            <a:r>
              <a:rPr lang="zh-TW" altLang="en-US"/>
              <a:t>按一下以編輯母片標題樣式</a:t>
            </a:r>
            <a:endParaRPr lang="zh-TW" dirty="0"/>
          </a:p>
        </p:txBody>
      </p:sp>
      <p:sp>
        <p:nvSpPr>
          <p:cNvPr id="894" name="手繪多邊形 92"/>
          <p:cNvSpPr>
            <a:spLocks/>
          </p:cNvSpPr>
          <p:nvPr userDrawn="1"/>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dirty="0"/>
          </a:p>
        </p:txBody>
      </p:sp>
      <p:sp>
        <p:nvSpPr>
          <p:cNvPr id="895" name="手繪多邊形 50"/>
          <p:cNvSpPr>
            <a:spLocks/>
          </p:cNvSpPr>
          <p:nvPr userDrawn="1"/>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6" name="手繪多邊形 51"/>
          <p:cNvSpPr>
            <a:spLocks/>
          </p:cNvSpPr>
          <p:nvPr userDrawn="1"/>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nvGrpSpPr>
          <p:cNvPr id="897" name="群組中 69"/>
          <p:cNvGrpSpPr>
            <a:grpSpLocks noChangeAspect="1"/>
          </p:cNvGrpSpPr>
          <p:nvPr userDrawn="1"/>
        </p:nvGrpSpPr>
        <p:grpSpPr bwMode="auto">
          <a:xfrm flipH="1">
            <a:off x="9732236" y="958654"/>
            <a:ext cx="1400819" cy="4001744"/>
            <a:chOff x="3220" y="236"/>
            <a:chExt cx="1347" cy="3848"/>
          </a:xfrm>
        </p:grpSpPr>
        <p:sp>
          <p:nvSpPr>
            <p:cNvPr id="898"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99"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0"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1"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2"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3"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4"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5"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6"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7" name="手繪多邊形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8"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09"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0"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1"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2"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3"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4"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5"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6"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7"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8"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19"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0" name="手繪多邊形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1" name="手繪多邊形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2"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3"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4"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5"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6"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7"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8"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29"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0"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1"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2"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3"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4"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5"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6"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7"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8"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39"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0"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1"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2"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3"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4"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5"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6"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7"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8"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9"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0"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1"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2"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3"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4"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5"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6"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7"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8"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59"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0"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1"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2"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3"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4"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5"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6"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7"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8"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69"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0"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1"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2"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3"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4"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5"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6"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7"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8"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79"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0"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981" name="群組中 69"/>
          <p:cNvGrpSpPr>
            <a:grpSpLocks noChangeAspect="1"/>
          </p:cNvGrpSpPr>
          <p:nvPr userDrawn="1"/>
        </p:nvGrpSpPr>
        <p:grpSpPr bwMode="auto">
          <a:xfrm>
            <a:off x="10895012" y="1248597"/>
            <a:ext cx="1254796" cy="3346122"/>
            <a:chOff x="3124" y="236"/>
            <a:chExt cx="1443" cy="3848"/>
          </a:xfrm>
        </p:grpSpPr>
        <p:sp>
          <p:nvSpPr>
            <p:cNvPr id="982" name="手繪多邊形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3" name="手繪多邊形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4" name="手繪多邊形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5" name="手繪多邊形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6"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7" name="手繪多邊形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8" name="手繪多邊形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9" name="手繪多邊形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0" name="手繪多邊形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1" name="手繪多邊形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2" name="手繪多邊形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3"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4"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5"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6"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7"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8"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99"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0"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1"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2"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3"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4"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5" name="手繪多邊形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6"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7"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8"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09"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0"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1"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2"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3"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4"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5"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6"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7"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8"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19"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0"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1"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2"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3"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4"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5"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6"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7"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8"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29"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0"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1"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2"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3"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4"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5"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6"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7"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8"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39"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0"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1"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2"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3"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4"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5"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6"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7"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8"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49"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0"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1"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2"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3"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4"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5"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6"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7"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8"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59"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0"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1"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2"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3"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4"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065" name="群組中 69"/>
          <p:cNvGrpSpPr>
            <a:grpSpLocks noChangeAspect="1"/>
          </p:cNvGrpSpPr>
          <p:nvPr userDrawn="1"/>
        </p:nvGrpSpPr>
        <p:grpSpPr bwMode="auto">
          <a:xfrm>
            <a:off x="9087454" y="2736976"/>
            <a:ext cx="906206" cy="2416549"/>
            <a:chOff x="3124" y="236"/>
            <a:chExt cx="1443" cy="3848"/>
          </a:xfrm>
        </p:grpSpPr>
        <p:sp>
          <p:nvSpPr>
            <p:cNvPr id="1066" name="手繪多邊形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7" name="手繪多邊形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8" name="手繪多邊形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69" name="手繪多邊形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0" name="手繪多邊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1" name="手繪多邊形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2" name="手繪多邊形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3" name="手繪多邊形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4" name="手繪多邊形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5" name="手繪多邊形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6" name="手繪多邊形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7" name="手繪多邊形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8" name="手繪多邊形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79" name="手繪多邊形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0" name="手繪多邊形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1" name="手繪多邊形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2" name="手繪多邊形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3" name="手繪多邊形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4" name="手繪多邊形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5" name="手繪多邊形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6" name="手繪多邊形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7" name="手繪多邊形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8" name="手繪多邊形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89" name="手繪多邊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0" name="手繪多邊形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1" name="手繪多邊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2" name="手繪多邊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3" name="手繪多邊形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4" name="手繪多邊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5" name="手繪多邊形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6" name="手繪多邊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7" name="手繪多邊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8" name="手繪多邊形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099" name="手繪多邊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0" name="手繪多邊形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1" name="手繪多邊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2" name="手繪多邊形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3" name="手繪多邊形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4" name="手繪多邊形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5" name="手繪多邊形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6" name="手繪多邊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7" name="手繪多邊形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8" name="手繪多邊形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09" name="手繪多邊形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0" name="手繪多邊形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1" name="手繪多邊形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2" name="手繪多邊形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3" name="手繪多邊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4" name="手繪多邊形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5" name="手繪多邊形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6" name="手繪多邊形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7" name="手繪多邊形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8" name="手繪多邊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19" name="手繪多邊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0" name="手繪多邊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1" name="手繪多邊形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2" name="手繪多邊形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3" name="手繪多邊形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4" name="手繪多邊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5" name="手繪多邊形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6" name="手繪多邊形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7" name="手繪多邊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8" name="手繪多邊形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29" name="手繪多邊形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0" name="手繪多邊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1" name="手繪多邊形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2" name="手繪多邊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3" name="手繪多邊形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4" name="手繪多邊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5" name="手繪多邊形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6" name="手繪多邊形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7" name="手繪多邊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8" name="手繪多邊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39" name="手繪多邊形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0" name="手繪多邊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1" name="手繪多邊形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2" name="手繪多邊形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3" name="手繪多邊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4" name="手繪多邊形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5" name="手繪多邊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6" name="手繪多邊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47" name="手繪多邊形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148" name="群組中 50"/>
          <p:cNvGrpSpPr>
            <a:grpSpLocks noChangeAspect="1"/>
          </p:cNvGrpSpPr>
          <p:nvPr userDrawn="1"/>
        </p:nvGrpSpPr>
        <p:grpSpPr bwMode="auto">
          <a:xfrm>
            <a:off x="10514012" y="2438400"/>
            <a:ext cx="1485016" cy="2195929"/>
            <a:chOff x="3369" y="1563"/>
            <a:chExt cx="940" cy="1390"/>
          </a:xfrm>
        </p:grpSpPr>
        <p:sp>
          <p:nvSpPr>
            <p:cNvPr id="1149" name="手繪多邊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0" name="手繪多邊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1" name="手繪多邊形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2" name="手繪多邊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3" name="手繪多邊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4" name="手繪多邊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5" name="手繪多邊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6" name="手繪多邊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7" name="手繪多邊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8" name="手繪多邊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59" name="手繪多邊形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0" name="手繪多邊形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1" name="手繪多邊形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1162" name="手繪多邊形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3" name="手繪多邊形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4" name="手繪多邊形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5" name="手繪多邊形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solidFill>
              </a:endParaRPr>
            </a:p>
          </p:txBody>
        </p:sp>
        <p:sp>
          <p:nvSpPr>
            <p:cNvPr id="1166" name="手繪多邊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7" name="手繪多邊形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8" name="手繪多邊形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69" name="手繪多邊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0" name="手繪多邊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1" name="手繪多邊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2" name="手繪多邊形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1173" name="手繪多邊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schemeClr val="accent6">
                    <a:lumMod val="75000"/>
                  </a:schemeClr>
                </a:solidFill>
              </a:endParaRPr>
            </a:p>
          </p:txBody>
        </p:sp>
        <p:sp>
          <p:nvSpPr>
            <p:cNvPr id="1174" name="手繪多邊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5" name="手繪多邊形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6" name="手繪多邊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177" name="群組中 5"/>
          <p:cNvGrpSpPr>
            <a:grpSpLocks noChangeAspect="1"/>
          </p:cNvGrpSpPr>
          <p:nvPr userDrawn="1"/>
        </p:nvGrpSpPr>
        <p:grpSpPr bwMode="auto">
          <a:xfrm>
            <a:off x="7988059" y="2988645"/>
            <a:ext cx="2439575" cy="3074765"/>
            <a:chOff x="2968" y="1107"/>
            <a:chExt cx="1736" cy="2188"/>
          </a:xfrm>
        </p:grpSpPr>
        <p:sp>
          <p:nvSpPr>
            <p:cNvPr id="1178" name="手繪多邊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79"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0" name="手繪多邊形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1" name="手繪多邊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2" name="手繪多邊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3" name="手繪多邊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4" name="手繪多邊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5" name="手繪多邊形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6" name="手繪多邊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7" name="手繪多邊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8" name="手繪多邊形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89" name="手繪多邊形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0" name="手繪多邊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1" name="手繪多邊形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2" name="手繪多邊形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3" name="手繪多邊形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4" name="手繪多邊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5" name="手繪多邊形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6" name="手繪多邊形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197" name="手繪多邊形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198" name="手繪多邊形 52"/>
          <p:cNvSpPr>
            <a:spLocks/>
          </p:cNvSpPr>
          <p:nvPr userDrawn="1"/>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p>
        </p:txBody>
      </p:sp>
      <p:grpSp>
        <p:nvGrpSpPr>
          <p:cNvPr id="1199" name="群組中 29"/>
          <p:cNvGrpSpPr>
            <a:grpSpLocks noChangeAspect="1"/>
          </p:cNvGrpSpPr>
          <p:nvPr userDrawn="1"/>
        </p:nvGrpSpPr>
        <p:grpSpPr bwMode="auto">
          <a:xfrm flipH="1">
            <a:off x="9191537" y="4800600"/>
            <a:ext cx="2998875" cy="2083312"/>
            <a:chOff x="2481" y="1188"/>
            <a:chExt cx="2735" cy="1900"/>
          </a:xfrm>
        </p:grpSpPr>
        <p:sp>
          <p:nvSpPr>
            <p:cNvPr id="1200" name="手繪多邊形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1" name="手繪多邊形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2" name="手繪多邊形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3" name="手繪多邊形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4" name="手繪多邊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5" name="手繪多邊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6" name="手繪多邊形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7" name="手繪多邊形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8" name="手繪多邊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09" name="手繪多邊形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0" name="手繪多邊形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1" name="手繪多邊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2" name="手繪多邊形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3" name="手繪多邊形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4" name="手繪多邊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5" name="手繪多邊形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6" name="手繪多邊形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7" name="手繪多邊形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8" name="手繪多邊形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19" name="手繪多邊形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0" name="手繪多邊形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1" name="手繪多邊形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2" name="手繪多邊形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3" name="手繪多邊形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4" name="手繪多邊形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5" name="手繪多邊形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6" name="手繪多邊形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7" name="手繪多邊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8" name="手繪多邊形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29" name="手繪多邊形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0" name="手繪多邊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1" name="手繪多邊形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2" name="手繪多邊形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3" name="手繪多邊形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4" name="手繪多邊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35" name="手繪多邊形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236" name="群組中 347"/>
          <p:cNvGrpSpPr/>
          <p:nvPr userDrawn="1"/>
        </p:nvGrpSpPr>
        <p:grpSpPr>
          <a:xfrm>
            <a:off x="-1588" y="3799401"/>
            <a:ext cx="4386410" cy="3084511"/>
            <a:chOff x="-1588" y="4419600"/>
            <a:chExt cx="3504440" cy="2464312"/>
          </a:xfrm>
        </p:grpSpPr>
        <p:grpSp>
          <p:nvGrpSpPr>
            <p:cNvPr id="1237" name="群組中 156"/>
            <p:cNvGrpSpPr>
              <a:grpSpLocks noChangeAspect="1"/>
            </p:cNvGrpSpPr>
            <p:nvPr/>
          </p:nvGrpSpPr>
          <p:grpSpPr bwMode="auto">
            <a:xfrm>
              <a:off x="-321" y="4419600"/>
              <a:ext cx="2827754" cy="2458133"/>
              <a:chOff x="437" y="-367"/>
              <a:chExt cx="5799" cy="5041"/>
            </a:xfrm>
          </p:grpSpPr>
          <p:sp>
            <p:nvSpPr>
              <p:cNvPr id="1263" name="手繪多邊形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4" name="手繪多邊形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5" name="手繪多邊形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6" name="手繪多邊形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7" name="手繪多邊形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8" name="手繪多邊形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9" name="手繪多邊形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0" name="手繪多邊形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1" name="手繪多邊形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2" name="手繪多邊形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3" name="手繪多邊形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4" name="手繪多邊形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5" name="手繪多邊形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6" name="手繪多邊形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7" name="手繪多邊形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8" name="手繪多邊形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79" name="手繪多邊形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0" name="手繪多邊形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1" name="手繪多邊形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2" name="手繪多邊形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3" name="手繪多邊形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4" name="手繪多邊形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5" name="手繪多邊形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6" name="手繪多邊形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7" name="手繪多邊形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8" name="手繪多邊形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89" name="手繪多邊形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0" name="手繪多邊形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1" name="手繪多邊形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2" name="手繪多邊形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3" name="手繪多邊形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4" name="手繪多邊形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5" name="手繪多邊形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6" name="手繪多邊形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7" name="手繪多邊形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8" name="手繪多邊形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99" name="手繪多邊形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0" name="手繪多邊形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1" name="手繪多邊形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2" name="手繪多邊形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3" name="手繪多邊形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4" name="手繪多邊形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5" name="手繪多邊形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6" name="手繪多邊形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7" name="手繪多邊形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8" name="手繪多邊形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09" name="手繪多邊形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238" name="群組中 349"/>
            <p:cNvGrpSpPr/>
            <p:nvPr/>
          </p:nvGrpSpPr>
          <p:grpSpPr>
            <a:xfrm flipH="1">
              <a:off x="2055224" y="5313306"/>
              <a:ext cx="1134584" cy="955223"/>
              <a:chOff x="3900133" y="5425719"/>
              <a:chExt cx="1778554" cy="1449268"/>
            </a:xfrm>
          </p:grpSpPr>
          <p:sp>
            <p:nvSpPr>
              <p:cNvPr id="1254" name="手繪多邊形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5" name="手繪多邊形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6" name="手繪多邊形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7" name="手繪多邊形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8" name="手繪多邊形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9" name="手繪多邊形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0" name="手繪多邊形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1" name="手繪多邊形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62" name="手繪多邊形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239" name="群組中 350"/>
            <p:cNvGrpSpPr/>
            <p:nvPr/>
          </p:nvGrpSpPr>
          <p:grpSpPr>
            <a:xfrm>
              <a:off x="-1588" y="5362669"/>
              <a:ext cx="1522208" cy="1521243"/>
              <a:chOff x="-1588" y="5362669"/>
              <a:chExt cx="1522208" cy="1521243"/>
            </a:xfrm>
          </p:grpSpPr>
          <p:sp>
            <p:nvSpPr>
              <p:cNvPr id="1247" name="手繪多邊形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8" name="手繪多邊形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9" name="手繪多邊形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0" name="手繪多邊形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1" name="手繪多邊形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2" name="手繪多邊形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53" name="手繪多邊形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240" name="群組中 351"/>
            <p:cNvGrpSpPr/>
            <p:nvPr/>
          </p:nvGrpSpPr>
          <p:grpSpPr>
            <a:xfrm>
              <a:off x="1808901" y="5856153"/>
              <a:ext cx="1693951" cy="1019100"/>
              <a:chOff x="1623186" y="-214403"/>
              <a:chExt cx="1171187" cy="716005"/>
            </a:xfrm>
          </p:grpSpPr>
          <p:sp>
            <p:nvSpPr>
              <p:cNvPr id="1241" name="手繪多邊形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2" name="手繪多邊形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3" name="手繪多邊形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4" name="手繪多邊形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5" name="手繪多邊形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46" name="手繪多邊形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grpSp>
        <p:nvGrpSpPr>
          <p:cNvPr id="1310" name="群組中 52"/>
          <p:cNvGrpSpPr>
            <a:grpSpLocks noChangeAspect="1"/>
          </p:cNvGrpSpPr>
          <p:nvPr userDrawn="1"/>
        </p:nvGrpSpPr>
        <p:grpSpPr bwMode="auto">
          <a:xfrm rot="19948164">
            <a:off x="369246" y="506291"/>
            <a:ext cx="892898" cy="1021771"/>
            <a:chOff x="4634" y="754"/>
            <a:chExt cx="1164" cy="1332"/>
          </a:xfrm>
        </p:grpSpPr>
        <p:sp>
          <p:nvSpPr>
            <p:cNvPr id="1311"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2"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3"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4"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5"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6"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7"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18"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319" name="群組中 52"/>
          <p:cNvGrpSpPr>
            <a:grpSpLocks noChangeAspect="1"/>
          </p:cNvGrpSpPr>
          <p:nvPr userDrawn="1"/>
        </p:nvGrpSpPr>
        <p:grpSpPr bwMode="auto">
          <a:xfrm rot="5825446">
            <a:off x="11635759" y="394369"/>
            <a:ext cx="408172" cy="467084"/>
            <a:chOff x="4634" y="754"/>
            <a:chExt cx="1164" cy="1332"/>
          </a:xfrm>
        </p:grpSpPr>
        <p:sp>
          <p:nvSpPr>
            <p:cNvPr id="1320"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1"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2"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3"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4"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5"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6"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27"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1328" name="群組中 66"/>
          <p:cNvGrpSpPr>
            <a:grpSpLocks noChangeAspect="1"/>
          </p:cNvGrpSpPr>
          <p:nvPr userDrawn="1"/>
        </p:nvGrpSpPr>
        <p:grpSpPr bwMode="auto">
          <a:xfrm>
            <a:off x="23436" y="3048994"/>
            <a:ext cx="388175" cy="364678"/>
            <a:chOff x="3636" y="1964"/>
            <a:chExt cx="413" cy="388"/>
          </a:xfrm>
        </p:grpSpPr>
        <p:sp>
          <p:nvSpPr>
            <p:cNvPr id="1329"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0"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1"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2"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3"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4"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5"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36"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1337" name="日期版面配置區 2"/>
          <p:cNvSpPr>
            <a:spLocks noGrp="1"/>
          </p:cNvSpPr>
          <p:nvPr>
            <p:ph type="dt" sz="half" idx="10"/>
          </p:nvPr>
        </p:nvSpPr>
        <p:spPr>
          <a:xfrm>
            <a:off x="8875776" y="6601968"/>
            <a:ext cx="960120" cy="237744"/>
          </a:xfrm>
        </p:spPr>
        <p:txBody>
          <a:bodyPr/>
          <a:lstStyle/>
          <a:p>
            <a:fld id="{9E583DDF-CA54-461A-A486-592D2374C532}" type="datetimeFigureOut">
              <a:rPr lang="en-US"/>
              <a:t>2/19/19</a:t>
            </a:fld>
            <a:endParaRPr dirty="0"/>
          </a:p>
        </p:txBody>
      </p:sp>
      <p:sp>
        <p:nvSpPr>
          <p:cNvPr id="1338" name="頁尾版面配置區 3"/>
          <p:cNvSpPr>
            <a:spLocks noGrp="1"/>
          </p:cNvSpPr>
          <p:nvPr>
            <p:ph type="ftr" sz="quarter" idx="11"/>
          </p:nvPr>
        </p:nvSpPr>
        <p:spPr>
          <a:xfrm>
            <a:off x="1522412" y="6601968"/>
            <a:ext cx="6978460" cy="237744"/>
          </a:xfrm>
        </p:spPr>
        <p:txBody>
          <a:bodyPr/>
          <a:lstStyle/>
          <a:p>
            <a:endParaRPr dirty="0"/>
          </a:p>
        </p:txBody>
      </p:sp>
      <p:sp>
        <p:nvSpPr>
          <p:cNvPr id="1339" name="投影片編號版面配置區 4"/>
          <p:cNvSpPr>
            <a:spLocks noGrp="1"/>
          </p:cNvSpPr>
          <p:nvPr>
            <p:ph type="sldNum" sz="quarter" idx="12"/>
          </p:nvPr>
        </p:nvSpPr>
        <p:spPr>
          <a:xfrm>
            <a:off x="10023348" y="6601968"/>
            <a:ext cx="640080" cy="237744"/>
          </a:xfrm>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3" name="頁尾版面配置區 2"/>
          <p:cNvSpPr>
            <a:spLocks noGrp="1"/>
          </p:cNvSpPr>
          <p:nvPr>
            <p:ph type="ftr" sz="quarter" idx="11"/>
          </p:nvPr>
        </p:nvSpPr>
        <p:spPr>
          <a:xfrm>
            <a:off x="1522412" y="6601968"/>
            <a:ext cx="6978460" cy="237744"/>
          </a:xfrm>
          <a:prstGeom prst="rect">
            <a:avLst/>
          </a:prstGeom>
        </p:spPr>
        <p:txBody>
          <a:bodyPr/>
          <a:lstStyle/>
          <a:p>
            <a:endParaRPr lang="zh-TW"/>
          </a:p>
        </p:txBody>
      </p:sp>
      <p:sp>
        <p:nvSpPr>
          <p:cNvPr id="4" name="投影片編號版面配置區 3"/>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anchor="b">
            <a:normAutofit/>
          </a:bodyPr>
          <a:lstStyle>
            <a:lvl1pPr latinLnBrk="0">
              <a:defRPr lang="zh-TW" sz="3400" b="0"/>
            </a:lvl1pPr>
          </a:lstStyle>
          <a:p>
            <a:r>
              <a:rPr lang="zh-TW" altLang="en-US"/>
              <a:t>按一下以編輯母片標題樣式</a:t>
            </a:r>
            <a:endParaRPr lang="zh-TW" dirty="0"/>
          </a:p>
        </p:txBody>
      </p:sp>
      <p:sp>
        <p:nvSpPr>
          <p:cNvPr id="3" name="內容版面配置區 2"/>
          <p:cNvSpPr>
            <a:spLocks noGrp="1"/>
          </p:cNvSpPr>
          <p:nvPr>
            <p:ph idx="1"/>
          </p:nvPr>
        </p:nvSpPr>
        <p:spPr>
          <a:xfrm>
            <a:off x="4480560" y="457200"/>
            <a:ext cx="6675120" cy="5943600"/>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按一下以編輯母片文字樣式</a:t>
            </a:r>
          </a:p>
        </p:txBody>
      </p:sp>
      <p:sp>
        <p:nvSpPr>
          <p:cNvPr id="5" name="日期版面配置區 4"/>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6" name="頁尾版面配置區 5"/>
          <p:cNvSpPr>
            <a:spLocks noGrp="1"/>
          </p:cNvSpPr>
          <p:nvPr>
            <p:ph type="ftr" sz="quarter" idx="11"/>
          </p:nvPr>
        </p:nvSpPr>
        <p:spPr>
          <a:xfrm>
            <a:off x="1522412" y="6601968"/>
            <a:ext cx="6978460" cy="237744"/>
          </a:xfrm>
          <a:prstGeom prst="rect">
            <a:avLst/>
          </a:prstGeom>
        </p:spPr>
        <p:txBody>
          <a:bodyPr/>
          <a:lstStyle/>
          <a:p>
            <a:endParaRPr lang="zh-TW"/>
          </a:p>
        </p:txBody>
      </p:sp>
      <p:sp>
        <p:nvSpPr>
          <p:cNvPr id="7" name="投影片編號版面配置區 6"/>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97280" y="1188720"/>
            <a:ext cx="3108960" cy="2286000"/>
          </a:xfrm>
        </p:spPr>
        <p:txBody>
          <a:bodyPr anchor="b">
            <a:normAutofit/>
          </a:bodyPr>
          <a:lstStyle>
            <a:lvl1pPr latinLnBrk="0">
              <a:defRPr lang="zh-TW" sz="3400" b="0"/>
            </a:lvl1pPr>
          </a:lstStyle>
          <a:p>
            <a:r>
              <a:rPr lang="zh-TW" altLang="en-US"/>
              <a:t>按一下以編輯母片標題樣式</a:t>
            </a:r>
            <a:endParaRPr lang="zh-TW" dirty="0"/>
          </a:p>
        </p:txBody>
      </p:sp>
      <p:sp>
        <p:nvSpPr>
          <p:cNvPr id="3" name="圖片版面配置區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latinLnBrk="0">
              <a:buNone/>
              <a:defRPr lang="zh-TW" sz="2000">
                <a:solidFill>
                  <a:schemeClr val="tx1"/>
                </a:solidFill>
              </a:defRPr>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a:t>按一下圖示以新增圖片</a:t>
            </a:r>
            <a:endParaRPr lang="zh-TW"/>
          </a:p>
        </p:txBody>
      </p:sp>
      <p:sp>
        <p:nvSpPr>
          <p:cNvPr id="4" name="文字版面配置區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a:t>按一下以編輯母片文字樣式</a:t>
            </a:r>
          </a:p>
        </p:txBody>
      </p:sp>
      <p:sp>
        <p:nvSpPr>
          <p:cNvPr id="5" name="日期版面配置區 4"/>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2/19/19</a:t>
            </a:fld>
            <a:endParaRPr lang="zh-TW"/>
          </a:p>
        </p:txBody>
      </p:sp>
      <p:sp>
        <p:nvSpPr>
          <p:cNvPr id="6" name="頁尾版面配置區 5"/>
          <p:cNvSpPr>
            <a:spLocks noGrp="1"/>
          </p:cNvSpPr>
          <p:nvPr>
            <p:ph type="ftr" sz="quarter" idx="11"/>
          </p:nvPr>
        </p:nvSpPr>
        <p:spPr>
          <a:xfrm>
            <a:off x="1522412" y="6601968"/>
            <a:ext cx="6978460" cy="237744"/>
          </a:xfrm>
          <a:prstGeom prst="rect">
            <a:avLst/>
          </a:prstGeom>
        </p:spPr>
        <p:txBody>
          <a:bodyPr/>
          <a:lstStyle/>
          <a:p>
            <a:endParaRPr lang="zh-TW"/>
          </a:p>
        </p:txBody>
      </p:sp>
      <p:sp>
        <p:nvSpPr>
          <p:cNvPr id="7" name="投影片編號版面配置區 6"/>
          <p:cNvSpPr>
            <a:spLocks noGrp="1"/>
          </p:cNvSpPr>
          <p:nvPr>
            <p:ph type="sldNum" sz="quarter" idx="12"/>
          </p:nvPr>
        </p:nvSpPr>
        <p:spPr>
          <a:xfrm>
            <a:off x="10023348" y="6601968"/>
            <a:ext cx="640080" cy="237744"/>
          </a:xfrm>
          <a:prstGeom prst="rect">
            <a:avLst/>
          </a:prstGeom>
        </p:spPr>
        <p:txBody>
          <a:bodyPr/>
          <a:lstStyle/>
          <a:p>
            <a:fld id="{CA8D9AD5-F248-4919-864A-CFD76CC027D6}" type="slidenum">
              <a:rPr/>
              <a:t>‹#›</a:t>
            </a:fld>
            <a:endParaRPr lang="zh-TW"/>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134" name="手繪多邊形 50"/>
          <p:cNvSpPr>
            <a:spLocks/>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35" name="手繪多邊形 51"/>
          <p:cNvSpPr>
            <a:spLocks/>
          </p:cNvSpPr>
          <p:nvPr userDrawn="1"/>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36" name="手繪多邊形 51"/>
          <p:cNvSpPr>
            <a:spLocks/>
          </p:cNvSpPr>
          <p:nvPr userDrawn="1"/>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nvGrpSpPr>
          <p:cNvPr id="137" name="群組中 66"/>
          <p:cNvGrpSpPr>
            <a:grpSpLocks noChangeAspect="1"/>
          </p:cNvGrpSpPr>
          <p:nvPr userDrawn="1"/>
        </p:nvGrpSpPr>
        <p:grpSpPr bwMode="auto">
          <a:xfrm>
            <a:off x="11647687" y="947576"/>
            <a:ext cx="426645" cy="400819"/>
            <a:chOff x="3636" y="1964"/>
            <a:chExt cx="413" cy="388"/>
          </a:xfrm>
        </p:grpSpPr>
        <p:sp>
          <p:nvSpPr>
            <p:cNvPr id="138" name="手繪多邊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39" name="手繪多邊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0" name="手繪多邊形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1" name="手繪多邊形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2" name="手繪多邊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3" name="手繪多邊形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4" name="手繪多邊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5" name="手繪多邊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46" name="群組中 18"/>
          <p:cNvGrpSpPr/>
          <p:nvPr userDrawn="1"/>
        </p:nvGrpSpPr>
        <p:grpSpPr>
          <a:xfrm>
            <a:off x="11308927" y="6212029"/>
            <a:ext cx="875471" cy="645972"/>
            <a:chOff x="7344986" y="5566058"/>
            <a:chExt cx="1750940" cy="1291943"/>
          </a:xfrm>
        </p:grpSpPr>
        <p:sp>
          <p:nvSpPr>
            <p:cNvPr id="147" name="手繪多邊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8" name="手繪多邊形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49" name="手繪多邊形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0" name="手繪多邊形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1" name="手繪多邊形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2" name="手繪多邊形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53" name="群組中 5"/>
          <p:cNvGrpSpPr>
            <a:grpSpLocks noChangeAspect="1"/>
          </p:cNvGrpSpPr>
          <p:nvPr userDrawn="1"/>
        </p:nvGrpSpPr>
        <p:grpSpPr bwMode="auto">
          <a:xfrm>
            <a:off x="2441" y="2873890"/>
            <a:ext cx="597228" cy="789302"/>
            <a:chOff x="2121" y="1060"/>
            <a:chExt cx="597" cy="789"/>
          </a:xfrm>
        </p:grpSpPr>
        <p:sp>
          <p:nvSpPr>
            <p:cNvPr id="154" name="手繪多邊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5" name="手繪多邊形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6" name="手繪多邊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7" name="手繪多邊形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8" name="手繪多邊形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59" name="手繪多邊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0" name="手繪多邊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61" name="群組中 16"/>
          <p:cNvGrpSpPr>
            <a:grpSpLocks noChangeAspect="1"/>
          </p:cNvGrpSpPr>
          <p:nvPr userDrawn="1"/>
        </p:nvGrpSpPr>
        <p:grpSpPr bwMode="auto">
          <a:xfrm>
            <a:off x="139505" y="-13010"/>
            <a:ext cx="1382907" cy="804244"/>
            <a:chOff x="1922" y="1129"/>
            <a:chExt cx="987" cy="574"/>
          </a:xfrm>
        </p:grpSpPr>
        <p:sp>
          <p:nvSpPr>
            <p:cNvPr id="162" name="手繪多邊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3" name="手繪多邊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4" name="手繪多邊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5" name="手繪多邊形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6" name="手繪多邊形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7" name="手繪多邊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8" name="手繪多邊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69" name="手繪多邊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70" name="群組中 28"/>
          <p:cNvGrpSpPr>
            <a:grpSpLocks noChangeAspect="1"/>
          </p:cNvGrpSpPr>
          <p:nvPr userDrawn="1"/>
        </p:nvGrpSpPr>
        <p:grpSpPr bwMode="auto">
          <a:xfrm>
            <a:off x="0" y="5007562"/>
            <a:ext cx="687853" cy="1147722"/>
            <a:chOff x="1901" y="2020"/>
            <a:chExt cx="1059" cy="1767"/>
          </a:xfrm>
        </p:grpSpPr>
        <p:sp>
          <p:nvSpPr>
            <p:cNvPr id="171" name="手繪多邊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2" name="手繪多邊形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3" name="手繪多邊形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4" name="手繪多邊形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5" name="手繪多邊形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6" name="手繪多邊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7" name="手繪多邊形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78" name="手繪多邊形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79" name="群組中 52"/>
          <p:cNvGrpSpPr>
            <a:grpSpLocks noChangeAspect="1"/>
          </p:cNvGrpSpPr>
          <p:nvPr userDrawn="1"/>
        </p:nvGrpSpPr>
        <p:grpSpPr bwMode="auto">
          <a:xfrm rot="19948164">
            <a:off x="11143247" y="105148"/>
            <a:ext cx="675071" cy="772505"/>
            <a:chOff x="4634" y="754"/>
            <a:chExt cx="1164" cy="1332"/>
          </a:xfrm>
        </p:grpSpPr>
        <p:sp>
          <p:nvSpPr>
            <p:cNvPr id="180" name="手繪多邊形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1" name="手繪多邊形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2" name="手繪多邊形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3" name="手繪多邊形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4" name="手繪多邊形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5" name="手繪多邊形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6" name="手繪多邊形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87" name="手繪多邊形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grpSp>
        <p:nvGrpSpPr>
          <p:cNvPr id="188" name="群組中 64"/>
          <p:cNvGrpSpPr>
            <a:grpSpLocks noChangeAspect="1"/>
          </p:cNvGrpSpPr>
          <p:nvPr userDrawn="1"/>
        </p:nvGrpSpPr>
        <p:grpSpPr bwMode="auto">
          <a:xfrm flipH="1">
            <a:off x="10782665" y="2958792"/>
            <a:ext cx="1028242" cy="1140705"/>
            <a:chOff x="2052" y="995"/>
            <a:chExt cx="768" cy="852"/>
          </a:xfrm>
        </p:grpSpPr>
        <p:sp>
          <p:nvSpPr>
            <p:cNvPr id="189" name="手繪多邊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0" name="手繪多邊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1" name="手繪多邊形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2" name="手繪多邊形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3" name="手繪多邊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4" name="手繪多邊形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5" name="手繪多邊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sp>
          <p:nvSpPr>
            <p:cNvPr id="196" name="手繪多邊形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微軟正黑體" panose="020B0604030504040204" pitchFamily="34" charset="-120"/>
                <a:ea typeface="微軟正黑體" panose="020B0604030504040204" pitchFamily="34" charset="-120"/>
              </a:endParaRPr>
            </a:p>
          </p:txBody>
        </p:sp>
      </p:grpSp>
      <p:sp>
        <p:nvSpPr>
          <p:cNvPr id="197" name="日期版面配置區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latin typeface="微軟正黑體" panose="020B0604030504040204" pitchFamily="34" charset="-120"/>
                <a:ea typeface="微軟正黑體" panose="020B0604030504040204" pitchFamily="34" charset="-120"/>
              </a:defRPr>
            </a:lvl1pPr>
          </a:lstStyle>
          <a:p>
            <a:fld id="{9E583DDF-CA54-461A-A486-592D2374C532}" type="datetimeFigureOut">
              <a:rPr lang="en-US" smtClean="0"/>
              <a:pPr/>
              <a:t>2/19/19</a:t>
            </a:fld>
            <a:endParaRPr lang="en-US" dirty="0"/>
          </a:p>
        </p:txBody>
      </p:sp>
      <p:sp>
        <p:nvSpPr>
          <p:cNvPr id="198" name="頁尾版面配置區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latin typeface="微軟正黑體" panose="020B0604030504040204" pitchFamily="34" charset="-120"/>
                <a:ea typeface="微軟正黑體" panose="020B0604030504040204" pitchFamily="34" charset="-120"/>
              </a:defRPr>
            </a:lvl1pPr>
          </a:lstStyle>
          <a:p>
            <a:endParaRPr lang="zh-TW" altLang="en-US"/>
          </a:p>
        </p:txBody>
      </p:sp>
      <p:sp>
        <p:nvSpPr>
          <p:cNvPr id="199" name="投影片編號版面配置區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en-US" altLang="zh-TW"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lang="zh-TW" sz="3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zh-TW" sz="1400" kern="1200">
          <a:solidFill>
            <a:schemeClr val="tx1"/>
          </a:solidFill>
          <a:latin typeface="微軟正黑體" panose="020B0604030504040204" pitchFamily="34" charset="-120"/>
          <a:ea typeface="微軟正黑體" panose="020B0604030504040204" pitchFamily="34"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zh-TW"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zh-TW"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zh-TW" sz="14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lp.com.hk/zh/about-clp/clp-power-academy/programm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tracademy.com/t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areers.liping.edu.hk/2018/12/%e6%81%92%e7%94%9f%e5%a4%a7%e5%ad%b8%e5%8f%8a%e6%9d%b1%e8%8f%af%e5%ad%b8%e9%99%a2%e6%a0%a1%e9%95%b7%e6%8e%a8%e8%96%a6%e8%a8%88%e5%8a%8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rb.org/training_courses/erb_courses/manpower_development_scheme/z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rb.org/training_courses/erb_courses/course_categories/courses_young_people/z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rb.org/training_courses/erb_courses/course_categories/placement_tied_courses/z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hkqr.gov.hk/HKQRPRD/web/hkqr-t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jupas.edu.hk/tc/applicants-user-guide/application-procedures/3-application-information/3-2-upload-student-learning-profile-slp-if-any/" TargetMode="External"/><Relationship Id="rId2" Type="http://schemas.openxmlformats.org/officeDocument/2006/relationships/hyperlink" Target="https://youtu.be/9vXFdKCs_Wk" TargetMode="External"/><Relationship Id="rId1" Type="http://schemas.openxmlformats.org/officeDocument/2006/relationships/slideLayout" Target="../slideLayouts/slideLayout2.xml"/><Relationship Id="rId5" Type="http://schemas.openxmlformats.org/officeDocument/2006/relationships/hyperlink" Target="http://www.vtc.edu.hk/admission/f/upload/2802/2019_demo_s6-normal_chi.pdf" TargetMode="External"/><Relationship Id="rId4" Type="http://schemas.openxmlformats.org/officeDocument/2006/relationships/hyperlink" Target="https://www.eapp.gov.hk/eapp/info/doc/User%20Guide%20for%20E-APP%20Applicant%20CHI.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hkqr.gov.hk/HKQRPRD/web/hkqr-t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kqr.gov.hk/HKQRPRD/web/hkqr-t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docs.google.com/forms/d/1EMXiiKJAVEuQnzP0ie6Ef_zeAuf2WUnJlpq_P0IyMlo/viewform?ts=5a93c51f&amp;edit_requested=tru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vtc.edu.hk/admission/tc/procedure/s6/admission-procedure/application-during-23-nov-2018-to-28-feb-2019/important-dat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app.gov.h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j.edu.hk/" TargetMode="External"/><Relationship Id="rId2" Type="http://schemas.openxmlformats.org/officeDocument/2006/relationships/hyperlink" Target="https://www.yj.edu.hk/yjpubl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中六試前講座</a:t>
            </a:r>
            <a:endParaRPr lang="zh-TW" dirty="0"/>
          </a:p>
        </p:txBody>
      </p:sp>
      <p:sp>
        <p:nvSpPr>
          <p:cNvPr id="5" name="副標題 4"/>
          <p:cNvSpPr>
            <a:spLocks noGrp="1"/>
          </p:cNvSpPr>
          <p:nvPr>
            <p:ph type="subTitle" idx="1"/>
          </p:nvPr>
        </p:nvSpPr>
        <p:spPr/>
        <p:txBody>
          <a:bodyPr/>
          <a:lstStyle/>
          <a:p>
            <a:r>
              <a:rPr lang="en-US" altLang="zh-TW" dirty="0"/>
              <a:t>20/2/2019</a:t>
            </a:r>
            <a:endParaRPr lang="zh-TW"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5060" y="825885"/>
            <a:ext cx="9133730" cy="1233424"/>
          </a:xfrm>
        </p:spPr>
        <p:txBody>
          <a:bodyPr>
            <a:noAutofit/>
          </a:bodyPr>
          <a:lstStyle/>
          <a:p>
            <a:r>
              <a:rPr lang="zh-TW" altLang="en-US" sz="5400" b="1"/>
              <a:t>大專報名備忘 </a:t>
            </a:r>
            <a:r>
              <a:rPr lang="en-US" altLang="zh-TW" sz="5400" b="1"/>
              <a:t>(</a:t>
            </a:r>
            <a:r>
              <a:rPr lang="zh-TW" altLang="en-US" sz="5400" b="1"/>
              <a:t>三</a:t>
            </a:r>
            <a:r>
              <a:rPr lang="en-US" altLang="zh-TW" sz="5400" b="1"/>
              <a:t>)</a:t>
            </a:r>
            <a:br>
              <a:rPr lang="en-US" altLang="zh-TW" sz="5400" b="1"/>
            </a:br>
            <a:r>
              <a:rPr lang="zh-TW" altLang="en-US" sz="5400" b="1"/>
              <a:t>毅進課程</a:t>
            </a:r>
            <a:r>
              <a:rPr lang="zh-HK" altLang="en-US" sz="5400" b="1"/>
              <a:t>申請</a:t>
            </a:r>
          </a:p>
        </p:txBody>
      </p:sp>
      <p:sp>
        <p:nvSpPr>
          <p:cNvPr id="9" name="Rectangle 2"/>
          <p:cNvSpPr>
            <a:spLocks noChangeArrowheads="1"/>
          </p:cNvSpPr>
          <p:nvPr/>
        </p:nvSpPr>
        <p:spPr bwMode="auto">
          <a:xfrm>
            <a:off x="651012" y="2082490"/>
            <a:ext cx="170565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HK" sz="3200" b="0" i="0" u="sng" strike="noStrike" cap="none" normalizeH="0" baseline="0">
                <a:ln>
                  <a:noFill/>
                </a:ln>
                <a:solidFill>
                  <a:srgbClr val="000000"/>
                </a:solidFill>
                <a:effectLst/>
                <a:latin typeface="Arial" panose="020B0604020202020204" pitchFamily="34" charset="0"/>
                <a:cs typeface="Arial" panose="020B0604020202020204" pitchFamily="34" charset="0"/>
              </a:rPr>
              <a:t>第</a:t>
            </a:r>
            <a:r>
              <a:rPr kumimoji="0" lang="zh-TW" altLang="en-US" sz="3200" b="0" i="0" u="sng" strike="noStrike" cap="none" normalizeH="0" baseline="0">
                <a:ln>
                  <a:noFill/>
                </a:ln>
                <a:solidFill>
                  <a:srgbClr val="000000"/>
                </a:solidFill>
                <a:effectLst/>
                <a:latin typeface="Arial" panose="020B0604020202020204" pitchFamily="34" charset="0"/>
                <a:cs typeface="Arial" panose="020B0604020202020204" pitchFamily="34" charset="0"/>
              </a:rPr>
              <a:t>二</a:t>
            </a:r>
            <a:r>
              <a:rPr kumimoji="0" lang="zh-HK" altLang="zh-HK" sz="3200" b="0" i="0" u="sng" strike="noStrike" cap="none" normalizeH="0" baseline="0">
                <a:ln>
                  <a:noFill/>
                </a:ln>
                <a:solidFill>
                  <a:srgbClr val="000000"/>
                </a:solidFill>
                <a:effectLst/>
                <a:latin typeface="Arial" panose="020B0604020202020204" pitchFamily="34" charset="0"/>
                <a:cs typeface="Arial" panose="020B0604020202020204" pitchFamily="34" charset="0"/>
              </a:rPr>
              <a:t>階段收生</a:t>
            </a:r>
            <a:endParaRPr kumimoji="0" lang="zh-HK" altLang="zh-HK" sz="6600" b="0" i="0" u="none" strike="noStrike" cap="none" normalizeH="0" baseline="0">
              <a:ln>
                <a:noFill/>
              </a:ln>
              <a:solidFill>
                <a:schemeClr val="tx1"/>
              </a:solidFill>
              <a:effectLst/>
              <a:latin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412659608"/>
              </p:ext>
            </p:extLst>
          </p:nvPr>
        </p:nvGraphicFramePr>
        <p:xfrm>
          <a:off x="901147" y="3093720"/>
          <a:ext cx="8799443" cy="2525202"/>
        </p:xfrm>
        <a:graphic>
          <a:graphicData uri="http://schemas.openxmlformats.org/drawingml/2006/table">
            <a:tbl>
              <a:tblPr/>
              <a:tblGrid>
                <a:gridCol w="2199861">
                  <a:extLst>
                    <a:ext uri="{9D8B030D-6E8A-4147-A177-3AD203B41FA5}">
                      <a16:colId xmlns:a16="http://schemas.microsoft.com/office/drawing/2014/main" val="20000"/>
                    </a:ext>
                  </a:extLst>
                </a:gridCol>
                <a:gridCol w="6599582">
                  <a:extLst>
                    <a:ext uri="{9D8B030D-6E8A-4147-A177-3AD203B41FA5}">
                      <a16:colId xmlns:a16="http://schemas.microsoft.com/office/drawing/2014/main" val="20001"/>
                    </a:ext>
                  </a:extLst>
                </a:gridCol>
              </a:tblGrid>
              <a:tr h="872232">
                <a:tc>
                  <a:txBody>
                    <a:bodyPr/>
                    <a:lstStyle/>
                    <a:p>
                      <a:pPr algn="l"/>
                      <a:r>
                        <a:rPr lang="zh-HK" altLang="en-US" sz="3200" dirty="0">
                          <a:solidFill>
                            <a:srgbClr val="000000"/>
                          </a:solidFill>
                          <a:effectLst/>
                          <a:latin typeface="Arial" panose="020B0604020202020204" pitchFamily="34" charset="0"/>
                        </a:rPr>
                        <a:t>日期：</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3200" dirty="0">
                          <a:solidFill>
                            <a:srgbClr val="000000"/>
                          </a:solidFill>
                          <a:effectLst/>
                          <a:latin typeface="Arial" panose="020B0604020202020204" pitchFamily="34" charset="0"/>
                        </a:rPr>
                        <a:t>2019</a:t>
                      </a:r>
                      <a:r>
                        <a:rPr lang="zh-TW" altLang="en-US" sz="3200" dirty="0">
                          <a:solidFill>
                            <a:srgbClr val="000000"/>
                          </a:solidFill>
                          <a:effectLst/>
                          <a:latin typeface="Arial" panose="020B0604020202020204" pitchFamily="34" charset="0"/>
                        </a:rPr>
                        <a:t>年</a:t>
                      </a:r>
                      <a:r>
                        <a:rPr lang="en-US" altLang="zh-TW" sz="3200" dirty="0">
                          <a:solidFill>
                            <a:srgbClr val="000000"/>
                          </a:solidFill>
                          <a:effectLst/>
                          <a:latin typeface="Arial" panose="020B0604020202020204" pitchFamily="34" charset="0"/>
                        </a:rPr>
                        <a:t>7</a:t>
                      </a:r>
                      <a:r>
                        <a:rPr lang="zh-TW" altLang="en-US" sz="3200" dirty="0">
                          <a:solidFill>
                            <a:srgbClr val="000000"/>
                          </a:solidFill>
                          <a:effectLst/>
                          <a:latin typeface="Arial" panose="020B0604020202020204" pitchFamily="34" charset="0"/>
                        </a:rPr>
                        <a:t>月</a:t>
                      </a:r>
                      <a:r>
                        <a:rPr lang="en-US" altLang="zh-TW" sz="3200" dirty="0">
                          <a:solidFill>
                            <a:srgbClr val="000000"/>
                          </a:solidFill>
                          <a:effectLst/>
                          <a:latin typeface="Arial" panose="020B0604020202020204" pitchFamily="34" charset="0"/>
                        </a:rPr>
                        <a:t>12</a:t>
                      </a:r>
                      <a:r>
                        <a:rPr lang="zh-TW" altLang="en-US" sz="3200" dirty="0">
                          <a:solidFill>
                            <a:srgbClr val="000000"/>
                          </a:solidFill>
                          <a:effectLst/>
                          <a:latin typeface="Arial" panose="020B0604020202020204" pitchFamily="34" charset="0"/>
                        </a:rPr>
                        <a:t>日下午</a:t>
                      </a:r>
                      <a:r>
                        <a:rPr lang="en-US" altLang="zh-TW" sz="3200" dirty="0">
                          <a:solidFill>
                            <a:srgbClr val="000000"/>
                          </a:solidFill>
                          <a:effectLst/>
                          <a:latin typeface="Arial" panose="020B0604020202020204" pitchFamily="34" charset="0"/>
                        </a:rPr>
                        <a:t>2</a:t>
                      </a:r>
                      <a:r>
                        <a:rPr lang="zh-TW" altLang="en-US" sz="3200" dirty="0">
                          <a:solidFill>
                            <a:srgbClr val="000000"/>
                          </a:solidFill>
                          <a:effectLst/>
                          <a:latin typeface="Arial" panose="020B0604020202020204" pitchFamily="34" charset="0"/>
                        </a:rPr>
                        <a:t>時開始</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52970">
                <a:tc>
                  <a:txBody>
                    <a:bodyPr/>
                    <a:lstStyle/>
                    <a:p>
                      <a:pPr algn="l"/>
                      <a:r>
                        <a:rPr lang="zh-HK" altLang="en-US" sz="3200">
                          <a:solidFill>
                            <a:srgbClr val="000000"/>
                          </a:solidFill>
                          <a:effectLst/>
                          <a:latin typeface="Arial" panose="020B0604020202020204" pitchFamily="34" charset="0"/>
                        </a:rPr>
                        <a:t>詳情：</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3200">
                          <a:solidFill>
                            <a:srgbClr val="000000"/>
                          </a:solidFill>
                          <a:effectLst/>
                          <a:latin typeface="Arial" panose="020B0604020202020204" pitchFamily="34" charset="0"/>
                        </a:rPr>
                        <a:t>個別院校將自行收生，有興趣報讀的人士可直接向有關院校申請</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807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部分參與課程合作的機構</a:t>
            </a:r>
            <a:endParaRPr lang="zh-HK" altLang="en-US" dirty="0"/>
          </a:p>
        </p:txBody>
      </p:sp>
      <p:sp>
        <p:nvSpPr>
          <p:cNvPr id="3" name="內容版面配置區 2"/>
          <p:cNvSpPr>
            <a:spLocks noGrp="1"/>
          </p:cNvSpPr>
          <p:nvPr>
            <p:ph idx="1"/>
          </p:nvPr>
        </p:nvSpPr>
        <p:spPr/>
        <p:txBody>
          <a:bodyPr/>
          <a:lstStyle/>
          <a:p>
            <a:endParaRPr lang="zh-HK" altLang="en-US"/>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068" y="1553673"/>
            <a:ext cx="8465474" cy="475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4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部分自辦課程的機構</a:t>
            </a:r>
            <a:endParaRPr lang="zh-HK" altLang="en-US" dirty="0"/>
          </a:p>
        </p:txBody>
      </p:sp>
      <p:sp>
        <p:nvSpPr>
          <p:cNvPr id="3" name="內容版面配置區 2"/>
          <p:cNvSpPr>
            <a:spLocks noGrp="1"/>
          </p:cNvSpPr>
          <p:nvPr>
            <p:ph idx="1"/>
          </p:nvPr>
        </p:nvSpPr>
        <p:spPr/>
        <p:txBody>
          <a:bodyPr/>
          <a:lstStyle/>
          <a:p>
            <a:endParaRPr lang="zh-HK" altLang="en-US" dirty="0"/>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297" y="1582614"/>
            <a:ext cx="5990624" cy="444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8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部分自行培訓的機構</a:t>
            </a:r>
            <a:endParaRPr lang="zh-HK" altLang="en-US" dirty="0"/>
          </a:p>
        </p:txBody>
      </p:sp>
      <p:sp>
        <p:nvSpPr>
          <p:cNvPr id="3" name="內容版面配置區 2"/>
          <p:cNvSpPr>
            <a:spLocks noGrp="1"/>
          </p:cNvSpPr>
          <p:nvPr>
            <p:ph idx="1"/>
          </p:nvPr>
        </p:nvSpPr>
        <p:spPr/>
        <p:txBody>
          <a:bodyPr/>
          <a:lstStyle/>
          <a:p>
            <a:endParaRPr lang="zh-HK"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015" y="1599834"/>
            <a:ext cx="7620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17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r>
              <a:rPr lang="zh-TW" altLang="en-US" sz="3600" dirty="0"/>
              <a:t>內地臺灣升學最新資料</a:t>
            </a:r>
            <a:br>
              <a:rPr lang="en-HK" altLang="zh-TW" sz="3600" dirty="0"/>
            </a:br>
            <a:r>
              <a:rPr lang="zh-TW" altLang="en-US" sz="3600" dirty="0">
                <a:highlight>
                  <a:srgbClr val="00FF00"/>
                </a:highlight>
                <a:latin typeface="FZHei-B01" panose="03000509000000000000" pitchFamily="66" charset="-120"/>
                <a:ea typeface="FZHei-B01" panose="03000509000000000000" pitchFamily="66" charset="-120"/>
              </a:rPr>
              <a:t>內地部分高等院校免試招收香港學生計劃</a:t>
            </a:r>
            <a:endParaRPr lang="en-US" sz="3600"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pPr lvl="1"/>
            <a:r>
              <a:rPr lang="en-US" altLang="zh-TW" sz="2400" dirty="0">
                <a:latin typeface="FZHei-B01" panose="03000509000000000000" pitchFamily="66" charset="-120"/>
                <a:ea typeface="FZHei-B01" panose="03000509000000000000" pitchFamily="66" charset="-120"/>
              </a:rPr>
              <a:t>3</a:t>
            </a:r>
            <a:r>
              <a:rPr lang="zh-Hant" altLang="en-US" sz="2400" dirty="0">
                <a:latin typeface="FZHei-B01" panose="03000509000000000000" pitchFamily="66" charset="-120"/>
                <a:ea typeface="FZHei-B01" panose="03000509000000000000" pitchFamily="66" charset="-120"/>
              </a:rPr>
              <a:t>月</a:t>
            </a:r>
            <a:r>
              <a:rPr lang="en-US" altLang="zh-Hant" sz="2400" dirty="0">
                <a:latin typeface="FZHei-B01" panose="03000509000000000000" pitchFamily="66" charset="-120"/>
                <a:ea typeface="FZHei-B01" panose="03000509000000000000" pitchFamily="66" charset="-120"/>
              </a:rPr>
              <a:t>1-20</a:t>
            </a:r>
            <a:r>
              <a:rPr lang="zh-Hant" altLang="en-US" sz="2400" dirty="0">
                <a:latin typeface="FZHei-B01" panose="03000509000000000000" pitchFamily="66" charset="-120"/>
                <a:ea typeface="FZHei-B01" panose="03000509000000000000" pitchFamily="66" charset="-120"/>
              </a:rPr>
              <a:t>日登錄官網進行預報名，</a:t>
            </a:r>
            <a:r>
              <a:rPr lang="en-US" altLang="zh-Hant" sz="2400" dirty="0">
                <a:latin typeface="FZHei-B01" panose="03000509000000000000" pitchFamily="66" charset="-120"/>
                <a:ea typeface="FZHei-B01" panose="03000509000000000000" pitchFamily="66" charset="-120"/>
              </a:rPr>
              <a:t>3</a:t>
            </a:r>
            <a:r>
              <a:rPr lang="zh-Hant" altLang="en-US" sz="2400" dirty="0">
                <a:latin typeface="FZHei-B01" panose="03000509000000000000" pitchFamily="66" charset="-120"/>
                <a:ea typeface="FZHei-B01" panose="03000509000000000000" pitchFamily="66" charset="-120"/>
              </a:rPr>
              <a:t>月</a:t>
            </a:r>
            <a:r>
              <a:rPr lang="en-US" altLang="zh-Hant" sz="2400" dirty="0">
                <a:latin typeface="FZHei-B01" panose="03000509000000000000" pitchFamily="66" charset="-120"/>
                <a:ea typeface="FZHei-B01" panose="03000509000000000000" pitchFamily="66" charset="-120"/>
              </a:rPr>
              <a:t>1</a:t>
            </a:r>
            <a:r>
              <a:rPr lang="en-US" altLang="zh-TW" sz="2400" dirty="0">
                <a:latin typeface="FZHei-B01" panose="03000509000000000000" pitchFamily="66" charset="-120"/>
                <a:ea typeface="FZHei-B01" panose="03000509000000000000" pitchFamily="66" charset="-120"/>
              </a:rPr>
              <a:t>1</a:t>
            </a:r>
            <a:r>
              <a:rPr lang="en-US" altLang="zh-Hant" sz="2400" dirty="0">
                <a:latin typeface="FZHei-B01" panose="03000509000000000000" pitchFamily="66" charset="-120"/>
                <a:ea typeface="FZHei-B01" panose="03000509000000000000" pitchFamily="66" charset="-120"/>
              </a:rPr>
              <a:t>-29</a:t>
            </a:r>
            <a:r>
              <a:rPr lang="zh-Hant" altLang="en-US" sz="2400" dirty="0">
                <a:latin typeface="FZHei-B01" panose="03000509000000000000" pitchFamily="66" charset="-120"/>
                <a:ea typeface="FZHei-B01" panose="03000509000000000000" pitchFamily="66" charset="-120"/>
              </a:rPr>
              <a:t>日再進行現場確認</a:t>
            </a:r>
            <a:endParaRPr lang="en-HK" altLang="zh-Hant" sz="2400" dirty="0">
              <a:latin typeface="FZHei-B01" panose="03000509000000000000" pitchFamily="66" charset="-120"/>
              <a:ea typeface="FZHei-B01" panose="03000509000000000000" pitchFamily="66" charset="-120"/>
            </a:endParaRPr>
          </a:p>
          <a:p>
            <a:pPr lvl="1"/>
            <a:r>
              <a:rPr lang="zh-Hant" altLang="en-US" sz="2400" dirty="0">
                <a:highlight>
                  <a:srgbClr val="FFFF00"/>
                </a:highlight>
                <a:latin typeface="FZHei-B01" panose="03000509000000000000" pitchFamily="66" charset="-120"/>
                <a:ea typeface="FZHei-B01" panose="03000509000000000000" pitchFamily="66" charset="-120"/>
              </a:rPr>
              <a:t>選好志願後建議聯絡老師調整志願排列</a:t>
            </a:r>
            <a:endParaRPr lang="en-HK" altLang="zh-Hant" sz="2400" dirty="0">
              <a:highlight>
                <a:srgbClr val="FFFF00"/>
              </a:highlight>
              <a:latin typeface="FZHei-B01" panose="03000509000000000000" pitchFamily="66" charset="-120"/>
              <a:ea typeface="FZHei-B01" panose="03000509000000000000" pitchFamily="66" charset="-120"/>
            </a:endParaRPr>
          </a:p>
          <a:p>
            <a:pPr lvl="1"/>
            <a:r>
              <a:rPr lang="zh-Hant" altLang="en-US" sz="2400" dirty="0">
                <a:latin typeface="FZHei-B01" panose="03000509000000000000" pitchFamily="66" charset="-120"/>
                <a:ea typeface="FZHei-B01" panose="03000509000000000000" pitchFamily="66" charset="-120"/>
              </a:rPr>
              <a:t>校長推薦計劃考生最低</a:t>
            </a:r>
            <a:r>
              <a:rPr lang="zh-CN" altLang="en-US" sz="2400" dirty="0">
                <a:latin typeface="FZHei-B01" panose="03000509000000000000" pitchFamily="66" charset="-120"/>
                <a:ea typeface="FZHei-B01" panose="03000509000000000000" pitchFamily="66" charset="-120"/>
              </a:rPr>
              <a:t>標準可為：四門核心課程的分數之和須為</a:t>
            </a:r>
            <a:r>
              <a:rPr lang="en-HK" sz="2400" dirty="0">
                <a:latin typeface="FZHei-B01" panose="03000509000000000000" pitchFamily="66" charset="-120"/>
                <a:ea typeface="FZHei-B01" panose="03000509000000000000" pitchFamily="66" charset="-120"/>
              </a:rPr>
              <a:t> 10 </a:t>
            </a:r>
            <a:r>
              <a:rPr lang="zh-CN" altLang="en-US" sz="2400" dirty="0">
                <a:latin typeface="FZHei-B01" panose="03000509000000000000" pitchFamily="66" charset="-120"/>
                <a:ea typeface="FZHei-B01" panose="03000509000000000000" pitchFamily="66" charset="-120"/>
              </a:rPr>
              <a:t>分（含）以上，且每門課程的分數不得低於</a:t>
            </a:r>
            <a:r>
              <a:rPr lang="en-HK" sz="2400" dirty="0">
                <a:latin typeface="FZHei-B01" panose="03000509000000000000" pitchFamily="66" charset="-120"/>
                <a:ea typeface="FZHei-B01" panose="03000509000000000000" pitchFamily="66" charset="-120"/>
              </a:rPr>
              <a:t> 2 </a:t>
            </a:r>
            <a:r>
              <a:rPr lang="zh-CN" altLang="en-US" sz="2400" dirty="0">
                <a:latin typeface="FZHei-B01" panose="03000509000000000000" pitchFamily="66" charset="-120"/>
                <a:ea typeface="FZHei-B01" panose="03000509000000000000" pitchFamily="66" charset="-120"/>
              </a:rPr>
              <a:t>分（含）</a:t>
            </a:r>
            <a:endParaRPr lang="en-HK" altLang="zh-CN" sz="2400" dirty="0">
              <a:latin typeface="FZHei-B01" panose="03000509000000000000" pitchFamily="66" charset="-120"/>
              <a:ea typeface="FZHei-B01" panose="03000509000000000000" pitchFamily="66" charset="-120"/>
            </a:endParaRPr>
          </a:p>
          <a:p>
            <a:pPr lvl="1"/>
            <a:r>
              <a:rPr lang="zh-TW" altLang="en-US" sz="2400" dirty="0">
                <a:latin typeface="FZHei-B01" panose="03000509000000000000" pitchFamily="66" charset="-120"/>
                <a:ea typeface="FZHei-B01" panose="03000509000000000000" pitchFamily="66" charset="-120"/>
              </a:rPr>
              <a:t>一般考生最低錄取要求：</a:t>
            </a:r>
            <a:r>
              <a:rPr lang="en-US" altLang="zh-TW" sz="2400" dirty="0">
                <a:latin typeface="FZHei-B01" panose="03000509000000000000" pitchFamily="66" charset="-120"/>
                <a:ea typeface="FZHei-B01" panose="03000509000000000000" pitchFamily="66" charset="-120"/>
              </a:rPr>
              <a:t>3322;</a:t>
            </a:r>
            <a:r>
              <a:rPr lang="zh-TW" altLang="en-US" sz="2400" dirty="0">
                <a:latin typeface="FZHei-B01" panose="03000509000000000000" pitchFamily="66" charset="-120"/>
                <a:ea typeface="FZHei-B01" panose="03000509000000000000" pitchFamily="66" charset="-120"/>
              </a:rPr>
              <a:t> 體藝專業：</a:t>
            </a:r>
            <a:r>
              <a:rPr lang="en-US" altLang="zh-TW" sz="2400" dirty="0">
                <a:latin typeface="FZHei-B01" panose="03000509000000000000" pitchFamily="66" charset="-120"/>
                <a:ea typeface="FZHei-B01" panose="03000509000000000000" pitchFamily="66" charset="-120"/>
              </a:rPr>
              <a:t>2211</a:t>
            </a:r>
            <a:r>
              <a:rPr lang="en-HK" sz="2400" dirty="0">
                <a:latin typeface="FZHei-B01" panose="03000509000000000000" pitchFamily="66" charset="-120"/>
                <a:ea typeface="FZHei-B01" panose="03000509000000000000" pitchFamily="66" charset="-120"/>
              </a:rPr>
              <a:t> </a:t>
            </a:r>
          </a:p>
          <a:p>
            <a:pPr lvl="1"/>
            <a:r>
              <a:rPr lang="zh-Hant" altLang="en-US" sz="2400" dirty="0">
                <a:latin typeface="FZHei-B01" panose="03000509000000000000" pitchFamily="66" charset="-120"/>
                <a:ea typeface="FZHei-B01" panose="03000509000000000000" pitchFamily="66" charset="-120"/>
              </a:rPr>
              <a:t>把握機會，必須參加</a:t>
            </a:r>
            <a:r>
              <a:rPr lang="en-US" altLang="zh-Hant" sz="2400" dirty="0">
                <a:latin typeface="FZHei-B01" panose="03000509000000000000" pitchFamily="66" charset="-120"/>
                <a:ea typeface="FZHei-B01" panose="03000509000000000000" pitchFamily="66" charset="-120"/>
              </a:rPr>
              <a:t>DSE</a:t>
            </a:r>
            <a:r>
              <a:rPr lang="zh-Hant" altLang="en-US" sz="2400" dirty="0">
                <a:latin typeface="FZHei-B01" panose="03000509000000000000" pitchFamily="66" charset="-120"/>
                <a:ea typeface="FZHei-B01" panose="03000509000000000000" pitchFamily="66" charset="-120"/>
              </a:rPr>
              <a:t>考試才可報名</a:t>
            </a:r>
            <a:endParaRPr lang="en-HK" altLang="zh-Hant" sz="2400" dirty="0">
              <a:latin typeface="FZHei-B01" panose="03000509000000000000" pitchFamily="66" charset="-120"/>
              <a:ea typeface="FZHei-B01" panose="03000509000000000000" pitchFamily="66" charset="-120"/>
            </a:endParaRPr>
          </a:p>
        </p:txBody>
      </p:sp>
    </p:spTree>
    <p:extLst>
      <p:ext uri="{BB962C8B-B14F-4D97-AF65-F5344CB8AC3E}">
        <p14:creationId xmlns:p14="http://schemas.microsoft.com/office/powerpoint/2010/main" val="25572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661864" cy="1415868"/>
          </a:xfrm>
        </p:spPr>
        <p:txBody>
          <a:bodyPr>
            <a:noAutofit/>
          </a:bodyPr>
          <a:lstStyle/>
          <a:p>
            <a:pPr>
              <a:lnSpc>
                <a:spcPct val="100000"/>
              </a:lnSpc>
            </a:pPr>
            <a:r>
              <a:rPr lang="zh-TW" altLang="en-US" sz="3600" dirty="0"/>
              <a:t>內地臺灣升學最新資料</a:t>
            </a:r>
            <a:br>
              <a:rPr lang="en-HK" altLang="zh-TW" sz="3600" dirty="0"/>
            </a:br>
            <a:r>
              <a:rPr lang="zh-TW" altLang="en-US" b="1" dirty="0">
                <a:highlight>
                  <a:srgbClr val="00FF00"/>
                </a:highlight>
              </a:rPr>
              <a:t>北京師範大學</a:t>
            </a:r>
            <a:r>
              <a:rPr lang="en-US" altLang="zh-TW" b="1" dirty="0">
                <a:highlight>
                  <a:srgbClr val="00FF00"/>
                </a:highlight>
              </a:rPr>
              <a:t>-</a:t>
            </a:r>
            <a:r>
              <a:rPr lang="zh-TW" altLang="en-US" b="1" dirty="0">
                <a:highlight>
                  <a:srgbClr val="00FF00"/>
                </a:highlight>
              </a:rPr>
              <a:t>香港浸會大學聯合國際學院</a:t>
            </a:r>
            <a:r>
              <a:rPr lang="en-US" altLang="zh-TW" b="1" dirty="0">
                <a:highlight>
                  <a:srgbClr val="00FF00"/>
                </a:highlight>
              </a:rPr>
              <a:t>(</a:t>
            </a:r>
            <a:r>
              <a:rPr lang="en-HK" b="1" dirty="0">
                <a:highlight>
                  <a:srgbClr val="00FF00"/>
                </a:highlight>
              </a:rPr>
              <a:t>UIC)</a:t>
            </a:r>
            <a:endParaRPr lang="en-US" sz="3600"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pPr lvl="1"/>
            <a:r>
              <a:rPr lang="zh-Hant" altLang="en-US" sz="2400" dirty="0">
                <a:latin typeface="FZHei-B01" panose="03000509000000000000" pitchFamily="66" charset="-120"/>
                <a:ea typeface="FZHei-B01" panose="03000509000000000000" pitchFamily="66" charset="-120"/>
              </a:rPr>
              <a:t>基本入學資格：</a:t>
            </a:r>
            <a:r>
              <a:rPr lang="zh-TW" altLang="en-US" sz="2400" dirty="0">
                <a:latin typeface="FZHei-B01" panose="03000509000000000000" pitchFamily="66" charset="-120"/>
                <a:ea typeface="FZHei-B01" panose="03000509000000000000" pitchFamily="66" charset="-120"/>
              </a:rPr>
              <a:t> 中國語文及英國語文第三級，數學、通識教育及任何一科選修科目第二級</a:t>
            </a:r>
            <a:endParaRPr lang="en-HK" altLang="zh-TW" sz="2400" dirty="0">
              <a:latin typeface="FZHei-B01" panose="03000509000000000000" pitchFamily="66" charset="-120"/>
              <a:ea typeface="FZHei-B01" panose="03000509000000000000" pitchFamily="66" charset="-120"/>
            </a:endParaRPr>
          </a:p>
          <a:p>
            <a:pPr lvl="1"/>
            <a:r>
              <a:rPr lang="zh-Hant" altLang="en-US" sz="2400" dirty="0">
                <a:latin typeface="FZHei-B01" panose="03000509000000000000" pitchFamily="66" charset="-120"/>
                <a:ea typeface="FZHei-B01" panose="03000509000000000000" pitchFamily="66" charset="-120"/>
              </a:rPr>
              <a:t>獲校長推薦並達成獲獎條件（</a:t>
            </a:r>
            <a:r>
              <a:rPr lang="en-US" altLang="zh-Hant" sz="2400" dirty="0">
                <a:latin typeface="FZHei-B01" panose="03000509000000000000" pitchFamily="66" charset="-120"/>
                <a:ea typeface="FZHei-B01" panose="03000509000000000000" pitchFamily="66" charset="-120"/>
              </a:rPr>
              <a:t>5</a:t>
            </a:r>
            <a:r>
              <a:rPr lang="zh-Hant" altLang="en-US" sz="2400" dirty="0">
                <a:latin typeface="FZHei-B01" panose="03000509000000000000" pitchFamily="66" charset="-120"/>
                <a:ea typeface="FZHei-B01" panose="03000509000000000000" pitchFamily="66" charset="-120"/>
              </a:rPr>
              <a:t>科</a:t>
            </a:r>
            <a:r>
              <a:rPr lang="en-US" altLang="zh-Hant" sz="2400" dirty="0">
                <a:latin typeface="FZHei-B01" panose="03000509000000000000" pitchFamily="66" charset="-120"/>
                <a:ea typeface="FZHei-B01" panose="03000509000000000000" pitchFamily="66" charset="-120"/>
              </a:rPr>
              <a:t>16</a:t>
            </a:r>
            <a:r>
              <a:rPr lang="zh-Hant" altLang="en-US" sz="2400" dirty="0">
                <a:latin typeface="FZHei-B01" panose="03000509000000000000" pitchFamily="66" charset="-120"/>
                <a:ea typeface="FZHei-B01" panose="03000509000000000000" pitchFamily="66" charset="-120"/>
              </a:rPr>
              <a:t>分或以上）可獲不同金額獎學金</a:t>
            </a:r>
            <a:endParaRPr lang="en-HK" altLang="zh-Hant" sz="2400" dirty="0">
              <a:latin typeface="FZHei-B01" panose="03000509000000000000" pitchFamily="66" charset="-120"/>
              <a:ea typeface="FZHei-B01" panose="03000509000000000000" pitchFamily="66" charset="-120"/>
            </a:endParaRPr>
          </a:p>
          <a:p>
            <a:pPr lvl="1"/>
            <a:r>
              <a:rPr lang="zh-Hant" altLang="en-US" sz="2400" dirty="0">
                <a:latin typeface="FZHei-B01" panose="03000509000000000000" pitchFamily="66" charset="-120"/>
                <a:ea typeface="FZHei-B01" panose="03000509000000000000" pitchFamily="66" charset="-120"/>
              </a:rPr>
              <a:t>學費每年</a:t>
            </a:r>
            <a:r>
              <a:rPr lang="en-US" altLang="zh-Hant" sz="2400" dirty="0">
                <a:latin typeface="FZHei-B01" panose="03000509000000000000" pitchFamily="66" charset="-120"/>
                <a:ea typeface="FZHei-B01" panose="03000509000000000000" pitchFamily="66" charset="-120"/>
              </a:rPr>
              <a:t>8</a:t>
            </a:r>
            <a:r>
              <a:rPr lang="zh-Hant" altLang="en-US" sz="2400" dirty="0">
                <a:latin typeface="FZHei-B01" panose="03000509000000000000" pitchFamily="66" charset="-120"/>
                <a:ea typeface="FZHei-B01" panose="03000509000000000000" pitchFamily="66" charset="-120"/>
              </a:rPr>
              <a:t>萬元人民幣</a:t>
            </a:r>
            <a:endParaRPr lang="en-HK" altLang="zh-Hant" sz="2400" dirty="0">
              <a:latin typeface="FZHei-B01" panose="03000509000000000000" pitchFamily="66" charset="-120"/>
              <a:ea typeface="FZHei-B01" panose="03000509000000000000" pitchFamily="66" charset="-120"/>
            </a:endParaRPr>
          </a:p>
          <a:p>
            <a:pPr lvl="1"/>
            <a:r>
              <a:rPr lang="zh-TW" altLang="en-US" sz="2400" dirty="0">
                <a:latin typeface="FZHei-B01" panose="03000509000000000000" pitchFamily="66" charset="-120"/>
                <a:ea typeface="FZHei-B01" panose="03000509000000000000" pitchFamily="66" charset="-120"/>
              </a:rPr>
              <a:t>學生畢業後，獲頒香港浸會大學學士學位證書</a:t>
            </a:r>
            <a:r>
              <a:rPr lang="en-US" altLang="zh-TW" sz="2400" dirty="0">
                <a:latin typeface="FZHei-B01" panose="03000509000000000000" pitchFamily="66" charset="-120"/>
                <a:ea typeface="FZHei-B01" panose="03000509000000000000" pitchFamily="66" charset="-120"/>
              </a:rPr>
              <a:t>(</a:t>
            </a:r>
            <a:r>
              <a:rPr lang="zh-TW" altLang="en-US" sz="2400" dirty="0">
                <a:latin typeface="FZHei-B01" panose="03000509000000000000" pitchFamily="66" charset="-120"/>
                <a:ea typeface="FZHei-B01" panose="03000509000000000000" pitchFamily="66" charset="-120"/>
              </a:rPr>
              <a:t>與香港浸大本部畢業證書基本一致</a:t>
            </a:r>
            <a:r>
              <a:rPr lang="en-US" altLang="zh-TW" sz="2400" dirty="0">
                <a:latin typeface="FZHei-B01" panose="03000509000000000000" pitchFamily="66" charset="-120"/>
                <a:ea typeface="FZHei-B01" panose="03000509000000000000" pitchFamily="66" charset="-120"/>
              </a:rPr>
              <a:t>)</a:t>
            </a:r>
            <a:r>
              <a:rPr lang="zh-Hant" altLang="en-US" sz="2400" dirty="0">
                <a:latin typeface="FZHei-B01" panose="03000509000000000000" pitchFamily="66" charset="-120"/>
                <a:ea typeface="FZHei-B01" panose="03000509000000000000" pitchFamily="66" charset="-120"/>
              </a:rPr>
              <a:t>，惟</a:t>
            </a:r>
            <a:r>
              <a:rPr lang="zh-TW" altLang="en-US" sz="2400" dirty="0">
                <a:latin typeface="FZHei-B01" panose="03000509000000000000" pitchFamily="66" charset="-120"/>
                <a:ea typeface="FZHei-B01" panose="03000509000000000000" pitchFamily="66" charset="-120"/>
              </a:rPr>
              <a:t>畢業成績表</a:t>
            </a:r>
            <a:r>
              <a:rPr lang="zh-Hant" altLang="en-US" sz="2400" dirty="0">
                <a:latin typeface="FZHei-B01" panose="03000509000000000000" pitchFamily="66" charset="-120"/>
                <a:ea typeface="FZHei-B01" panose="03000509000000000000" pitchFamily="66" charset="-120"/>
              </a:rPr>
              <a:t>可能有差異</a:t>
            </a:r>
            <a:endParaRPr lang="en-HK" altLang="zh-Hant" sz="2400" dirty="0">
              <a:latin typeface="FZHei-B01" panose="03000509000000000000" pitchFamily="66" charset="-120"/>
              <a:ea typeface="FZHei-B01" panose="03000509000000000000" pitchFamily="66" charset="-120"/>
            </a:endParaRPr>
          </a:p>
          <a:p>
            <a:pPr lvl="1"/>
            <a:endParaRPr lang="en-HK" altLang="zh-Hant" sz="2400" dirty="0">
              <a:latin typeface="FZHei-B01" panose="03000509000000000000" pitchFamily="66" charset="-120"/>
              <a:ea typeface="FZHei-B01" panose="03000509000000000000" pitchFamily="66" charset="-120"/>
            </a:endParaRPr>
          </a:p>
        </p:txBody>
      </p:sp>
    </p:spTree>
    <p:extLst>
      <p:ext uri="{BB962C8B-B14F-4D97-AF65-F5344CB8AC3E}">
        <p14:creationId xmlns:p14="http://schemas.microsoft.com/office/powerpoint/2010/main" val="332631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r>
              <a:rPr lang="zh-TW" altLang="en-US" sz="3600" dirty="0"/>
              <a:t>內地臺灣升學最新資料</a:t>
            </a:r>
            <a:br>
              <a:rPr lang="en-HK" altLang="zh-TW" sz="3600" dirty="0"/>
            </a:br>
            <a:r>
              <a:rPr lang="zh-Hant" altLang="en-US" sz="3600" b="1" dirty="0">
                <a:highlight>
                  <a:srgbClr val="00FF00"/>
                </a:highlight>
              </a:rPr>
              <a:t>內地升學</a:t>
            </a:r>
            <a:r>
              <a:rPr lang="en-US" altLang="zh-Hant" sz="3600" b="1" dirty="0">
                <a:highlight>
                  <a:srgbClr val="00FF00"/>
                </a:highlight>
              </a:rPr>
              <a:t>——</a:t>
            </a:r>
            <a:r>
              <a:rPr lang="zh-TW" altLang="en-US" b="1" dirty="0">
                <a:highlight>
                  <a:srgbClr val="00FF00"/>
                </a:highlight>
              </a:rPr>
              <a:t>考試</a:t>
            </a:r>
            <a:r>
              <a:rPr lang="zh-Hant" altLang="en-US" b="1" dirty="0">
                <a:highlight>
                  <a:srgbClr val="00FF00"/>
                </a:highlight>
              </a:rPr>
              <a:t>入學</a:t>
            </a:r>
            <a:endParaRPr lang="en-US" sz="3600"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r>
              <a:rPr lang="zh-TW" altLang="en-US" sz="2400" b="1" dirty="0">
                <a:highlight>
                  <a:srgbClr val="FFFF00"/>
                </a:highlight>
              </a:rPr>
              <a:t>港澳臺聯招考試</a:t>
            </a:r>
            <a:endParaRPr lang="en-US" altLang="zh-TW" sz="2400" dirty="0">
              <a:highlight>
                <a:srgbClr val="FFFF00"/>
              </a:highlight>
              <a:latin typeface="FZHei-B01" panose="03000509000000000000" pitchFamily="66" charset="-120"/>
              <a:ea typeface="FZHei-B01" panose="03000509000000000000" pitchFamily="66" charset="-120"/>
            </a:endParaRPr>
          </a:p>
          <a:p>
            <a:pPr lvl="1"/>
            <a:r>
              <a:rPr lang="en-US" altLang="zh-TW" sz="2400" dirty="0">
                <a:latin typeface="FZHei-B01" panose="03000509000000000000" pitchFamily="66" charset="-120"/>
                <a:ea typeface="FZHei-B01" panose="03000509000000000000" pitchFamily="66" charset="-120"/>
              </a:rPr>
              <a:t>3</a:t>
            </a:r>
            <a:r>
              <a:rPr lang="zh-Hant" altLang="en-US" sz="2400" dirty="0">
                <a:latin typeface="FZHei-B01" panose="03000509000000000000" pitchFamily="66" charset="-120"/>
                <a:ea typeface="FZHei-B01" panose="03000509000000000000" pitchFamily="66" charset="-120"/>
              </a:rPr>
              <a:t>月</a:t>
            </a:r>
            <a:r>
              <a:rPr lang="en-US" altLang="zh-Hant" sz="2400" dirty="0">
                <a:latin typeface="FZHei-B01" panose="03000509000000000000" pitchFamily="66" charset="-120"/>
                <a:ea typeface="FZHei-B01" panose="03000509000000000000" pitchFamily="66" charset="-120"/>
              </a:rPr>
              <a:t>1-15</a:t>
            </a:r>
            <a:r>
              <a:rPr lang="zh-Hant" altLang="en-US" sz="2400" dirty="0">
                <a:latin typeface="FZHei-B01" panose="03000509000000000000" pitchFamily="66" charset="-120"/>
                <a:ea typeface="FZHei-B01" panose="03000509000000000000" pitchFamily="66" charset="-120"/>
              </a:rPr>
              <a:t>日登錄官網進行預報名，</a:t>
            </a:r>
            <a:r>
              <a:rPr lang="en-US" altLang="zh-Hant" sz="2400" dirty="0">
                <a:latin typeface="FZHei-B01" panose="03000509000000000000" pitchFamily="66" charset="-120"/>
                <a:ea typeface="FZHei-B01" panose="03000509000000000000" pitchFamily="66" charset="-120"/>
              </a:rPr>
              <a:t>3</a:t>
            </a:r>
            <a:r>
              <a:rPr lang="zh-Hant" altLang="en-US" sz="2400" dirty="0">
                <a:latin typeface="FZHei-B01" panose="03000509000000000000" pitchFamily="66" charset="-120"/>
                <a:ea typeface="FZHei-B01" panose="03000509000000000000" pitchFamily="66" charset="-120"/>
              </a:rPr>
              <a:t>月</a:t>
            </a:r>
            <a:r>
              <a:rPr lang="en-US" altLang="zh-Hant" sz="2400" dirty="0">
                <a:latin typeface="FZHei-B01" panose="03000509000000000000" pitchFamily="66" charset="-120"/>
                <a:ea typeface="FZHei-B01" panose="03000509000000000000" pitchFamily="66" charset="-120"/>
              </a:rPr>
              <a:t>16-31</a:t>
            </a:r>
            <a:r>
              <a:rPr lang="zh-Hant" altLang="en-US" sz="2400" dirty="0">
                <a:latin typeface="FZHei-B01" panose="03000509000000000000" pitchFamily="66" charset="-120"/>
                <a:ea typeface="FZHei-B01" panose="03000509000000000000" pitchFamily="66" charset="-120"/>
              </a:rPr>
              <a:t>日再進行現場確認</a:t>
            </a:r>
            <a:endParaRPr lang="en-HK" altLang="zh-Hant" sz="2400" dirty="0">
              <a:highlight>
                <a:srgbClr val="FFFF00"/>
              </a:highlight>
              <a:latin typeface="FZHei-B01" panose="03000509000000000000" pitchFamily="66" charset="-120"/>
              <a:ea typeface="FZHei-B01" panose="03000509000000000000" pitchFamily="66" charset="-120"/>
            </a:endParaRPr>
          </a:p>
          <a:p>
            <a:pPr lvl="1"/>
            <a:r>
              <a:rPr lang="zh-Hant" altLang="en-US" sz="2400" dirty="0">
                <a:latin typeface="FZHei-B01" panose="03000509000000000000" pitchFamily="66" charset="-120"/>
                <a:ea typeface="FZHei-B01" panose="03000509000000000000" pitchFamily="66" charset="-120"/>
              </a:rPr>
              <a:t>考試日期</a:t>
            </a:r>
            <a:r>
              <a:rPr lang="zh-Hant" altLang="en-US" sz="2400" b="1" dirty="0"/>
              <a:t>： </a:t>
            </a:r>
            <a:r>
              <a:rPr lang="en-US" altLang="zh-Hant" sz="2400" dirty="0">
                <a:latin typeface="FZHei-B01" panose="03000509000000000000" pitchFamily="66" charset="-120"/>
                <a:ea typeface="FZHei-B01" panose="03000509000000000000" pitchFamily="66" charset="-120"/>
              </a:rPr>
              <a:t>5</a:t>
            </a:r>
            <a:r>
              <a:rPr lang="zh-Hant" altLang="en-US" sz="2400" dirty="0">
                <a:latin typeface="FZHei-B01" panose="03000509000000000000" pitchFamily="66" charset="-120"/>
                <a:ea typeface="FZHei-B01" panose="03000509000000000000" pitchFamily="66" charset="-120"/>
              </a:rPr>
              <a:t>月</a:t>
            </a:r>
            <a:r>
              <a:rPr lang="en-US" altLang="zh-Hant" sz="2400" dirty="0">
                <a:latin typeface="FZHei-B01" panose="03000509000000000000" pitchFamily="66" charset="-120"/>
                <a:ea typeface="FZHei-B01" panose="03000509000000000000" pitchFamily="66" charset="-120"/>
              </a:rPr>
              <a:t>1</a:t>
            </a:r>
            <a:r>
              <a:rPr lang="en-US" altLang="zh-TW" sz="2400" dirty="0">
                <a:latin typeface="FZHei-B01" panose="03000509000000000000" pitchFamily="66" charset="-120"/>
                <a:ea typeface="FZHei-B01" panose="03000509000000000000" pitchFamily="66" charset="-120"/>
              </a:rPr>
              <a:t>8</a:t>
            </a:r>
            <a:r>
              <a:rPr lang="en-US" altLang="zh-Hant" sz="2400" dirty="0">
                <a:latin typeface="FZHei-B01" panose="03000509000000000000" pitchFamily="66" charset="-120"/>
                <a:ea typeface="FZHei-B01" panose="03000509000000000000" pitchFamily="66" charset="-120"/>
              </a:rPr>
              <a:t>-</a:t>
            </a:r>
            <a:r>
              <a:rPr lang="en-US" altLang="zh-TW" sz="2400" dirty="0">
                <a:latin typeface="FZHei-B01" panose="03000509000000000000" pitchFamily="66" charset="-120"/>
                <a:ea typeface="FZHei-B01" panose="03000509000000000000" pitchFamily="66" charset="-120"/>
              </a:rPr>
              <a:t>19</a:t>
            </a:r>
            <a:r>
              <a:rPr lang="zh-Hant" altLang="en-US" sz="2400" dirty="0">
                <a:latin typeface="FZHei-B01" panose="03000509000000000000" pitchFamily="66" charset="-120"/>
                <a:ea typeface="FZHei-B01" panose="03000509000000000000" pitchFamily="66" charset="-120"/>
              </a:rPr>
              <a:t>日</a:t>
            </a:r>
            <a:endParaRPr lang="en-HK" altLang="zh-Hant" sz="2400" dirty="0">
              <a:latin typeface="FZHei-B01" panose="03000509000000000000" pitchFamily="66" charset="-120"/>
              <a:ea typeface="FZHei-B01" panose="03000509000000000000" pitchFamily="66" charset="-120"/>
            </a:endParaRPr>
          </a:p>
          <a:p>
            <a:r>
              <a:rPr lang="zh-TW" altLang="en-US" sz="2400" b="1" dirty="0">
                <a:highlight>
                  <a:srgbClr val="FFFF00"/>
                </a:highlight>
              </a:rPr>
              <a:t>中山大學單獨招收香港學生</a:t>
            </a:r>
            <a:endParaRPr lang="en-HK" altLang="zh-TW" sz="2400" b="1" dirty="0">
              <a:highlight>
                <a:srgbClr val="FFFF00"/>
              </a:highlight>
            </a:endParaRPr>
          </a:p>
          <a:p>
            <a:pPr lvl="1">
              <a:defRPr sz="2844"/>
            </a:pPr>
            <a:r>
              <a:rPr lang="zh-TW" altLang="en-US" sz="2400" dirty="0">
                <a:latin typeface="FZHei-B01" panose="03000509000000000000" pitchFamily="66" charset="-120"/>
                <a:ea typeface="FZHei-B01" panose="03000509000000000000" pitchFamily="66" charset="-120"/>
              </a:rPr>
              <a:t>線上報名日期：</a:t>
            </a:r>
            <a:r>
              <a:rPr lang="en-US" altLang="zh-TW" sz="2400" dirty="0">
                <a:latin typeface="FZHei-B01" panose="03000509000000000000" pitchFamily="66" charset="-120"/>
                <a:ea typeface="FZHei-B01" panose="03000509000000000000" pitchFamily="66" charset="-120"/>
              </a:rPr>
              <a:t>2019</a:t>
            </a:r>
            <a:r>
              <a:rPr lang="zh-TW" altLang="en-US" sz="2400" dirty="0">
                <a:latin typeface="FZHei-B01" panose="03000509000000000000" pitchFamily="66" charset="-120"/>
                <a:ea typeface="FZHei-B01" panose="03000509000000000000" pitchFamily="66" charset="-120"/>
              </a:rPr>
              <a:t>年</a:t>
            </a:r>
            <a:r>
              <a:rPr lang="en-US" altLang="zh-TW" sz="2400" dirty="0">
                <a:latin typeface="FZHei-B01" panose="03000509000000000000" pitchFamily="66" charset="-120"/>
                <a:ea typeface="FZHei-B01" panose="03000509000000000000" pitchFamily="66" charset="-120"/>
              </a:rPr>
              <a:t>3</a:t>
            </a:r>
            <a:r>
              <a:rPr lang="zh-TW" altLang="en-US" sz="2400" dirty="0">
                <a:latin typeface="FZHei-B01" panose="03000509000000000000" pitchFamily="66" charset="-120"/>
                <a:ea typeface="FZHei-B01" panose="03000509000000000000" pitchFamily="66" charset="-120"/>
              </a:rPr>
              <a:t>月</a:t>
            </a:r>
            <a:r>
              <a:rPr lang="en-US" altLang="zh-TW" sz="2400" dirty="0">
                <a:latin typeface="FZHei-B01" panose="03000509000000000000" pitchFamily="66" charset="-120"/>
                <a:ea typeface="FZHei-B01" panose="03000509000000000000" pitchFamily="66" charset="-120"/>
              </a:rPr>
              <a:t>1</a:t>
            </a:r>
            <a:r>
              <a:rPr lang="zh-TW" altLang="en-US" sz="2400" dirty="0">
                <a:latin typeface="FZHei-B01" panose="03000509000000000000" pitchFamily="66" charset="-120"/>
                <a:ea typeface="FZHei-B01" panose="03000509000000000000" pitchFamily="66" charset="-120"/>
              </a:rPr>
              <a:t>日至</a:t>
            </a:r>
            <a:r>
              <a:rPr lang="en-US" altLang="zh-TW" sz="2400" dirty="0">
                <a:latin typeface="FZHei-B01" panose="03000509000000000000" pitchFamily="66" charset="-120"/>
                <a:ea typeface="FZHei-B01" panose="03000509000000000000" pitchFamily="66" charset="-120"/>
              </a:rPr>
              <a:t>5</a:t>
            </a:r>
            <a:r>
              <a:rPr lang="zh-TW" altLang="en-US" sz="2400" dirty="0">
                <a:latin typeface="FZHei-B01" panose="03000509000000000000" pitchFamily="66" charset="-120"/>
                <a:ea typeface="FZHei-B01" panose="03000509000000000000" pitchFamily="66" charset="-120"/>
              </a:rPr>
              <a:t>月</a:t>
            </a:r>
            <a:r>
              <a:rPr lang="en-US" altLang="zh-TW" sz="2400" dirty="0">
                <a:latin typeface="FZHei-B01" panose="03000509000000000000" pitchFamily="66" charset="-120"/>
                <a:ea typeface="FZHei-B01" panose="03000509000000000000" pitchFamily="66" charset="-120"/>
              </a:rPr>
              <a:t>11</a:t>
            </a:r>
            <a:r>
              <a:rPr lang="zh-TW" altLang="en-US" sz="2400" dirty="0">
                <a:latin typeface="FZHei-B01" panose="03000509000000000000" pitchFamily="66" charset="-120"/>
                <a:ea typeface="FZHei-B01" panose="03000509000000000000" pitchFamily="66" charset="-120"/>
              </a:rPr>
              <a:t>日</a:t>
            </a:r>
          </a:p>
          <a:p>
            <a:pPr lvl="1">
              <a:defRPr sz="2844"/>
            </a:pPr>
            <a:r>
              <a:rPr lang="zh-TW" altLang="en-US" sz="2400" dirty="0">
                <a:latin typeface="FZHei-B01" panose="03000509000000000000" pitchFamily="66" charset="-120"/>
                <a:ea typeface="FZHei-B01" panose="03000509000000000000" pitchFamily="66" charset="-120"/>
              </a:rPr>
              <a:t>考試時間：</a:t>
            </a:r>
            <a:r>
              <a:rPr lang="en-US" altLang="zh-TW" sz="2400" dirty="0">
                <a:latin typeface="FZHei-B01" panose="03000509000000000000" pitchFamily="66" charset="-120"/>
                <a:ea typeface="FZHei-B01" panose="03000509000000000000" pitchFamily="66" charset="-120"/>
              </a:rPr>
              <a:t>2019</a:t>
            </a:r>
            <a:r>
              <a:rPr lang="zh-TW" altLang="en-US" sz="2400" dirty="0">
                <a:latin typeface="FZHei-B01" panose="03000509000000000000" pitchFamily="66" charset="-120"/>
                <a:ea typeface="FZHei-B01" panose="03000509000000000000" pitchFamily="66" charset="-120"/>
              </a:rPr>
              <a:t>年</a:t>
            </a:r>
            <a:r>
              <a:rPr lang="en-US" altLang="zh-TW" sz="2400" dirty="0">
                <a:latin typeface="FZHei-B01" panose="03000509000000000000" pitchFamily="66" charset="-120"/>
                <a:ea typeface="FZHei-B01" panose="03000509000000000000" pitchFamily="66" charset="-120"/>
              </a:rPr>
              <a:t>6</a:t>
            </a:r>
            <a:r>
              <a:rPr lang="zh-TW" altLang="en-US" sz="2400" dirty="0">
                <a:latin typeface="FZHei-B01" panose="03000509000000000000" pitchFamily="66" charset="-120"/>
                <a:ea typeface="FZHei-B01" panose="03000509000000000000" pitchFamily="66" charset="-120"/>
              </a:rPr>
              <a:t>月</a:t>
            </a:r>
            <a:r>
              <a:rPr lang="en-US" altLang="zh-TW" sz="2400" dirty="0">
                <a:latin typeface="FZHei-B01" panose="03000509000000000000" pitchFamily="66" charset="-120"/>
                <a:ea typeface="FZHei-B01" panose="03000509000000000000" pitchFamily="66" charset="-120"/>
              </a:rPr>
              <a:t>1</a:t>
            </a:r>
            <a:r>
              <a:rPr lang="zh-TW" altLang="en-US" sz="2400" dirty="0">
                <a:latin typeface="FZHei-B01" panose="03000509000000000000" pitchFamily="66" charset="-120"/>
                <a:ea typeface="FZHei-B01" panose="03000509000000000000" pitchFamily="66" charset="-120"/>
              </a:rPr>
              <a:t>日</a:t>
            </a:r>
          </a:p>
          <a:p>
            <a:pPr marL="365760" lvl="1" indent="0">
              <a:buNone/>
            </a:pPr>
            <a:endParaRPr lang="zh-TW" altLang="en-US" sz="2400" b="1" dirty="0"/>
          </a:p>
          <a:p>
            <a:pPr lvl="1"/>
            <a:endParaRPr lang="en-HK" altLang="zh-Hant" sz="2400" dirty="0">
              <a:latin typeface="FZHei-B01" panose="03000509000000000000" pitchFamily="66" charset="-120"/>
              <a:ea typeface="FZHei-B01" panose="03000509000000000000" pitchFamily="66" charset="-120"/>
            </a:endParaRPr>
          </a:p>
        </p:txBody>
      </p:sp>
    </p:spTree>
    <p:extLst>
      <p:ext uri="{BB962C8B-B14F-4D97-AF65-F5344CB8AC3E}">
        <p14:creationId xmlns:p14="http://schemas.microsoft.com/office/powerpoint/2010/main" val="103907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r>
              <a:rPr lang="zh-TW" altLang="en-US" sz="3600" dirty="0"/>
              <a:t>內地臺灣升學最新資料</a:t>
            </a:r>
            <a:br>
              <a:rPr lang="en-HK" altLang="zh-TW" sz="3600" dirty="0"/>
            </a:br>
            <a:r>
              <a:rPr lang="zh-Hant" altLang="en-US" sz="3600" b="1" dirty="0">
                <a:highlight>
                  <a:srgbClr val="00FF00"/>
                </a:highlight>
              </a:rPr>
              <a:t>臺灣升學</a:t>
            </a:r>
            <a:r>
              <a:rPr lang="en-US" altLang="zh-Hant" sz="3600" b="1" dirty="0">
                <a:highlight>
                  <a:srgbClr val="00FF00"/>
                </a:highlight>
              </a:rPr>
              <a:t>——</a:t>
            </a:r>
            <a:r>
              <a:rPr lang="zh-Hant" altLang="en-US" sz="3600" b="1" dirty="0">
                <a:highlight>
                  <a:srgbClr val="00FF00"/>
                </a:highlight>
              </a:rPr>
              <a:t>單獨招生</a:t>
            </a:r>
            <a:endParaRPr lang="en-US" sz="3600"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r>
              <a:rPr lang="zh-Hant" altLang="en-US" sz="2400" b="1" dirty="0"/>
              <a:t>如未獲個人申請渠道錄取，可考慮聯合分發、僑先班或單獨招生入學</a:t>
            </a:r>
            <a:endParaRPr lang="en-HK" altLang="zh-Hant" sz="2400" b="1" dirty="0"/>
          </a:p>
          <a:p>
            <a:r>
              <a:rPr lang="zh-Hant" altLang="en-US" sz="2400" b="1" dirty="0"/>
              <a:t>部分大學有次輪單獨招生，詳情可留意海外聯合招生委員會「各校單獨招生專區」及生涯規劃部網頁和專頁</a:t>
            </a:r>
            <a:endParaRPr lang="en-HK" altLang="zh-Hant" sz="2400" b="1" dirty="0"/>
          </a:p>
          <a:p>
            <a:endParaRPr lang="zh-TW" altLang="en-US" sz="2400" b="1" dirty="0"/>
          </a:p>
        </p:txBody>
      </p:sp>
    </p:spTree>
    <p:extLst>
      <p:ext uri="{BB962C8B-B14F-4D97-AF65-F5344CB8AC3E}">
        <p14:creationId xmlns:p14="http://schemas.microsoft.com/office/powerpoint/2010/main" val="272084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r>
              <a:rPr lang="zh-TW" altLang="en-US" sz="3600" dirty="0"/>
              <a:t>內地臺灣升學最新資料</a:t>
            </a:r>
            <a:br>
              <a:rPr lang="en-HK" altLang="zh-TW" sz="3600" dirty="0"/>
            </a:br>
            <a:r>
              <a:rPr lang="zh-Hant" altLang="en-US" sz="3600" b="1" dirty="0">
                <a:highlight>
                  <a:srgbClr val="00FF00"/>
                </a:highlight>
              </a:rPr>
              <a:t>臺灣升學</a:t>
            </a:r>
            <a:r>
              <a:rPr lang="en-US" altLang="zh-Hant" sz="3600" b="1" dirty="0">
                <a:highlight>
                  <a:srgbClr val="00FF00"/>
                </a:highlight>
              </a:rPr>
              <a:t>——</a:t>
            </a:r>
            <a:r>
              <a:rPr lang="zh-TW" altLang="en-US" sz="3600" b="1" dirty="0">
                <a:highlight>
                  <a:srgbClr val="00FF00"/>
                </a:highlight>
              </a:rPr>
              <a:t>聯合分發</a:t>
            </a:r>
            <a:endParaRPr lang="en-US" sz="3600" b="1"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pPr marL="351155" indent="-351155" defTabSz="461518">
              <a:spcBef>
                <a:spcPts val="3300"/>
              </a:spcBef>
              <a:defRPr sz="2844"/>
            </a:pPr>
            <a:r>
              <a:rPr lang="zh-TW" altLang="en-US" sz="2400" b="1" dirty="0"/>
              <a:t>線上報名日期：</a:t>
            </a:r>
            <a:r>
              <a:rPr lang="en-US" altLang="zh-TW" sz="2400" b="1" dirty="0"/>
              <a:t>2019</a:t>
            </a:r>
            <a:r>
              <a:rPr lang="zh-TW" altLang="en-US" sz="2400" b="1" dirty="0"/>
              <a:t>年</a:t>
            </a:r>
            <a:r>
              <a:rPr lang="en-US" altLang="zh-TW" sz="2400" b="1" dirty="0"/>
              <a:t>2</a:t>
            </a:r>
            <a:r>
              <a:rPr lang="zh-TW" altLang="en-US" sz="2400" b="1" dirty="0"/>
              <a:t>月</a:t>
            </a:r>
            <a:r>
              <a:rPr lang="en-US" altLang="zh-TW" sz="2400" b="1" dirty="0"/>
              <a:t>11</a:t>
            </a:r>
            <a:r>
              <a:rPr lang="zh-TW" altLang="en-US" sz="2400" b="1" dirty="0"/>
              <a:t>日至</a:t>
            </a:r>
            <a:r>
              <a:rPr lang="en-US" altLang="zh-TW" sz="2400" b="1" dirty="0"/>
              <a:t>3</a:t>
            </a:r>
            <a:r>
              <a:rPr lang="zh-TW" altLang="en-US" sz="2400" b="1" dirty="0"/>
              <a:t>月</a:t>
            </a:r>
            <a:r>
              <a:rPr lang="en-US" altLang="zh-TW" sz="2400" b="1" dirty="0"/>
              <a:t>23</a:t>
            </a:r>
            <a:r>
              <a:rPr lang="zh-TW" altLang="en-US" sz="2400" b="1" dirty="0"/>
              <a:t>日</a:t>
            </a:r>
          </a:p>
          <a:p>
            <a:pPr marL="351155" indent="-351155" defTabSz="461518">
              <a:spcBef>
                <a:spcPts val="3300"/>
              </a:spcBef>
              <a:defRPr sz="2844"/>
            </a:pPr>
            <a:r>
              <a:rPr lang="zh-TW" altLang="en-US" sz="2400" b="1" dirty="0"/>
              <a:t>報名表格收件日期：</a:t>
            </a:r>
            <a:r>
              <a:rPr lang="en-US" altLang="zh-TW" sz="2400" b="1" dirty="0"/>
              <a:t>2019</a:t>
            </a:r>
            <a:r>
              <a:rPr lang="zh-TW" altLang="en-US" sz="2400" b="1" dirty="0"/>
              <a:t>年</a:t>
            </a:r>
            <a:r>
              <a:rPr lang="en-US" altLang="zh-TW" sz="2400" b="1" dirty="0"/>
              <a:t>3</a:t>
            </a:r>
            <a:r>
              <a:rPr lang="zh-TW" altLang="en-US" sz="2400" b="1" dirty="0"/>
              <a:t>月</a:t>
            </a:r>
            <a:r>
              <a:rPr lang="en-US" altLang="zh-TW" sz="2400" b="1" dirty="0"/>
              <a:t>11</a:t>
            </a:r>
            <a:r>
              <a:rPr lang="zh-TW" altLang="en-US" sz="2400" b="1" dirty="0"/>
              <a:t>日至</a:t>
            </a:r>
            <a:r>
              <a:rPr lang="en-US" altLang="zh-TW" sz="2400" b="1" dirty="0"/>
              <a:t>23</a:t>
            </a:r>
            <a:r>
              <a:rPr lang="zh-TW" altLang="en-US" sz="2400" b="1" dirty="0"/>
              <a:t>日下午</a:t>
            </a:r>
            <a:r>
              <a:rPr lang="en-US" altLang="zh-TW" sz="2400" b="1" dirty="0"/>
              <a:t>6</a:t>
            </a:r>
            <a:r>
              <a:rPr lang="zh-TW" altLang="en-US" sz="2400" b="1" dirty="0"/>
              <a:t>時正</a:t>
            </a:r>
          </a:p>
          <a:p>
            <a:pPr marL="351155" indent="-351155" defTabSz="461518">
              <a:spcBef>
                <a:spcPts val="3300"/>
              </a:spcBef>
              <a:defRPr sz="2844"/>
            </a:pPr>
            <a:r>
              <a:rPr lang="zh-TW" altLang="en-US" sz="2400" b="1" dirty="0"/>
              <a:t>已於</a:t>
            </a:r>
            <a:r>
              <a:rPr lang="en-US" altLang="zh-TW" sz="2400" b="1" dirty="0"/>
              <a:t>2018</a:t>
            </a:r>
            <a:r>
              <a:rPr lang="zh-TW" altLang="en-US" sz="2400" b="1" dirty="0"/>
              <a:t>年</a:t>
            </a:r>
            <a:r>
              <a:rPr lang="en-US" altLang="zh-TW" sz="2400" b="1" dirty="0"/>
              <a:t>12</a:t>
            </a:r>
            <a:r>
              <a:rPr lang="zh-TW" altLang="en-US" sz="2400" b="1" dirty="0"/>
              <a:t>月</a:t>
            </a:r>
            <a:r>
              <a:rPr lang="en-US" altLang="zh-TW" sz="2400" b="1" dirty="0"/>
              <a:t>21</a:t>
            </a:r>
            <a:r>
              <a:rPr lang="zh-TW" altLang="en-US" sz="2400" b="1" dirty="0"/>
              <a:t>日前，至海華服務基金完成「個人申請」報名者，無須重複報名「聯合分發」</a:t>
            </a:r>
          </a:p>
        </p:txBody>
      </p:sp>
    </p:spTree>
    <p:extLst>
      <p:ext uri="{BB962C8B-B14F-4D97-AF65-F5344CB8AC3E}">
        <p14:creationId xmlns:p14="http://schemas.microsoft.com/office/powerpoint/2010/main" val="347483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br>
              <a:rPr lang="en-HK" altLang="zh-TW" sz="3600" b="1" dirty="0"/>
            </a:br>
            <a:r>
              <a:rPr lang="zh-TW" altLang="en-US" sz="3600" b="1" dirty="0">
                <a:highlight>
                  <a:srgbClr val="00FF00"/>
                </a:highlight>
              </a:rPr>
              <a:t>本地升學校長推薦</a:t>
            </a:r>
            <a:endParaRPr lang="en-US" sz="3600" b="1" dirty="0">
              <a:highlight>
                <a:srgbClr val="00FF00"/>
              </a:highlight>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4" y="1654576"/>
            <a:ext cx="9134856" cy="4152901"/>
          </a:xfrm>
        </p:spPr>
        <p:txBody>
          <a:bodyPr>
            <a:normAutofit/>
          </a:bodyPr>
          <a:lstStyle/>
          <a:p>
            <a:pPr fontAlgn="base"/>
            <a:r>
              <a:rPr lang="zh-TW" altLang="en-US" sz="2800" b="1" dirty="0">
                <a:hlinkClick r:id="rId2">
                  <a:extLst>
                    <a:ext uri="{A12FA001-AC4F-418D-AE19-62706E023703}">
                      <ahyp:hlinkClr xmlns:ahyp="http://schemas.microsoft.com/office/drawing/2018/hyperlinkcolor" val="tx"/>
                    </a:ext>
                  </a:extLst>
                </a:hlinkClick>
              </a:rPr>
              <a:t>恒生大學及東華學院校長推薦（</a:t>
            </a:r>
            <a:r>
              <a:rPr lang="en-US" altLang="zh-TW" sz="2800" b="1" dirty="0">
                <a:hlinkClick r:id="rId2">
                  <a:extLst>
                    <a:ext uri="{A12FA001-AC4F-418D-AE19-62706E023703}">
                      <ahyp:hlinkClr xmlns:ahyp="http://schemas.microsoft.com/office/drawing/2018/hyperlinkcolor" val="tx"/>
                    </a:ext>
                  </a:extLst>
                </a:hlinkClick>
              </a:rPr>
              <a:t>2019</a:t>
            </a:r>
            <a:r>
              <a:rPr lang="zh-TW" altLang="en-US" sz="2800" b="1" dirty="0">
                <a:hlinkClick r:id="rId2">
                  <a:extLst>
                    <a:ext uri="{A12FA001-AC4F-418D-AE19-62706E023703}">
                      <ahyp:hlinkClr xmlns:ahyp="http://schemas.microsoft.com/office/drawing/2018/hyperlinkcolor" val="tx"/>
                    </a:ext>
                  </a:extLst>
                </a:hlinkClick>
              </a:rPr>
              <a:t>年入學）計劃</a:t>
            </a:r>
            <a:endParaRPr lang="en-HK" altLang="zh-TW" sz="2800" b="1" dirty="0"/>
          </a:p>
          <a:p>
            <a:pPr fontAlgn="base"/>
            <a:r>
              <a:rPr lang="zh-TW" altLang="en-US" sz="2800" b="1" dirty="0"/>
              <a:t>截止報名日期：</a:t>
            </a:r>
            <a:r>
              <a:rPr lang="en-US" altLang="zh-TW" sz="2800" b="1" dirty="0"/>
              <a:t>2019</a:t>
            </a:r>
            <a:r>
              <a:rPr lang="zh-TW" altLang="en-US" sz="2800" b="1" dirty="0"/>
              <a:t>年</a:t>
            </a:r>
            <a:r>
              <a:rPr lang="en-US" altLang="zh-TW" sz="2800" b="1" dirty="0"/>
              <a:t>2</a:t>
            </a:r>
            <a:r>
              <a:rPr lang="zh-TW" altLang="en-US" sz="2800" b="1" dirty="0"/>
              <a:t>月</a:t>
            </a:r>
            <a:r>
              <a:rPr lang="en-US" altLang="zh-TW" sz="2800" b="1" dirty="0"/>
              <a:t>22</a:t>
            </a:r>
            <a:r>
              <a:rPr lang="zh-TW" altLang="en-US" sz="2800" b="1" dirty="0"/>
              <a:t>日</a:t>
            </a:r>
            <a:endParaRPr lang="en-HK" altLang="zh-TW" sz="2800" b="1" dirty="0"/>
          </a:p>
          <a:p>
            <a:pPr fontAlgn="base"/>
            <a:r>
              <a:rPr lang="zh-TW" altLang="en-US" sz="2800" b="1" dirty="0"/>
              <a:t>詳情請參閱生涯規劃部網頁</a:t>
            </a:r>
          </a:p>
        </p:txBody>
      </p:sp>
    </p:spTree>
    <p:extLst>
      <p:ext uri="{BB962C8B-B14F-4D97-AF65-F5344CB8AC3E}">
        <p14:creationId xmlns:p14="http://schemas.microsoft.com/office/powerpoint/2010/main" val="261674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normAutofit/>
          </a:bodyPr>
          <a:lstStyle/>
          <a:p>
            <a:r>
              <a:rPr lang="zh-TW" altLang="en-US" sz="5400" b="1"/>
              <a:t>我們今天會提及到</a:t>
            </a:r>
            <a:r>
              <a:rPr lang="en-US" altLang="zh-TW" sz="5400" b="1" dirty="0"/>
              <a:t>…………</a:t>
            </a:r>
            <a:endParaRPr lang="zh-TW" sz="5400" b="1"/>
          </a:p>
        </p:txBody>
      </p:sp>
      <p:sp>
        <p:nvSpPr>
          <p:cNvPr id="14" name="內容版面配置區 13"/>
          <p:cNvSpPr>
            <a:spLocks noGrp="1"/>
          </p:cNvSpPr>
          <p:nvPr>
            <p:ph idx="1"/>
          </p:nvPr>
        </p:nvSpPr>
        <p:spPr>
          <a:xfrm>
            <a:off x="1528572" y="1485900"/>
            <a:ext cx="9134856" cy="5089071"/>
          </a:xfrm>
        </p:spPr>
        <p:txBody>
          <a:bodyPr>
            <a:noAutofit/>
          </a:bodyPr>
          <a:lstStyle/>
          <a:p>
            <a:pPr marL="560070" indent="-514350">
              <a:buFont typeface="Arial" pitchFamily="34" charset="0"/>
              <a:buAutoNum type="arabicPeriod"/>
            </a:pPr>
            <a:r>
              <a:rPr lang="zh-TW" altLang="en-US" sz="3200" dirty="0"/>
              <a:t>如何下載</a:t>
            </a:r>
            <a:r>
              <a:rPr lang="en-US" altLang="zh-TW" sz="3200" dirty="0"/>
              <a:t>SLP</a:t>
            </a:r>
            <a:r>
              <a:rPr lang="zh-TW" altLang="en-US" sz="3200" dirty="0"/>
              <a:t>資料及上載到各報名系統</a:t>
            </a:r>
            <a:endParaRPr lang="en-US" altLang="zh-TW" sz="3200" dirty="0"/>
          </a:p>
          <a:p>
            <a:pPr marL="560070" indent="-514350">
              <a:buAutoNum type="arabicPeriod"/>
            </a:pPr>
            <a:r>
              <a:rPr lang="zh-TW" altLang="en-US" sz="3200" dirty="0"/>
              <a:t>⼤專報名備忘：</a:t>
            </a:r>
            <a:r>
              <a:rPr lang="en-US" altLang="zh-TW" sz="3200" dirty="0"/>
              <a:t>VTC</a:t>
            </a:r>
            <a:r>
              <a:rPr lang="zh-TW" altLang="en-US" sz="3200" dirty="0"/>
              <a:t>後補申請</a:t>
            </a:r>
            <a:r>
              <a:rPr lang="en-US" altLang="zh-TW" sz="3200" dirty="0"/>
              <a:t> / EAPP / </a:t>
            </a:r>
            <a:r>
              <a:rPr lang="zh-TW" altLang="en-US" sz="3200" dirty="0"/>
              <a:t>毅進</a:t>
            </a:r>
            <a:endParaRPr lang="en-US" altLang="zh-TW" sz="3200" dirty="0"/>
          </a:p>
          <a:p>
            <a:pPr marL="560070" indent="-514350">
              <a:buFont typeface="Arial" pitchFamily="34" charset="0"/>
              <a:buAutoNum type="arabicPeriod"/>
            </a:pPr>
            <a:r>
              <a:rPr lang="zh-TW" altLang="en-US" sz="3200" dirty="0"/>
              <a:t>內地臺灣升學最新資料</a:t>
            </a:r>
          </a:p>
          <a:p>
            <a:pPr marL="560070" indent="-514350">
              <a:buAutoNum type="arabicPeriod"/>
            </a:pPr>
            <a:r>
              <a:rPr lang="zh-HK" altLang="en-US" sz="3200" dirty="0"/>
              <a:t>放榜前準備</a:t>
            </a:r>
            <a:endParaRPr lang="en-US" altLang="zh-HK" sz="3200" dirty="0"/>
          </a:p>
          <a:p>
            <a:pPr marL="560070" indent="-514350">
              <a:buAutoNum type="arabicPeriod"/>
            </a:pPr>
            <a:r>
              <a:rPr lang="zh-TW" altLang="en-US" sz="3200" dirty="0"/>
              <a:t>⽣涯規劃部問卷調查</a:t>
            </a:r>
            <a:endParaRPr lang="en-US" altLang="zh-TW" sz="3200" dirty="0"/>
          </a:p>
          <a:p>
            <a:pPr marL="560070" indent="-514350">
              <a:buAutoNum type="arabicPeriod"/>
            </a:pPr>
            <a:r>
              <a:rPr lang="zh-TW" altLang="en-US" sz="3200" dirty="0"/>
              <a:t>派發課程資料</a:t>
            </a: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932B-E6BE-124B-9B86-7EDD42606C4C}"/>
              </a:ext>
            </a:extLst>
          </p:cNvPr>
          <p:cNvSpPr>
            <a:spLocks noGrp="1"/>
          </p:cNvSpPr>
          <p:nvPr>
            <p:ph type="title"/>
          </p:nvPr>
        </p:nvSpPr>
        <p:spPr>
          <a:xfrm>
            <a:off x="1524000" y="78910"/>
            <a:ext cx="9133730" cy="1415868"/>
          </a:xfrm>
        </p:spPr>
        <p:txBody>
          <a:bodyPr>
            <a:noAutofit/>
          </a:bodyPr>
          <a:lstStyle/>
          <a:p>
            <a:pPr>
              <a:lnSpc>
                <a:spcPct val="100000"/>
              </a:lnSpc>
            </a:pPr>
            <a:r>
              <a:rPr lang="zh-TW" altLang="en-US" sz="4400" dirty="0">
                <a:latin typeface="FZHei-B01" panose="03000509000000000000" pitchFamily="66" charset="-120"/>
                <a:ea typeface="FZHei-B01" panose="03000509000000000000" pitchFamily="66" charset="-120"/>
              </a:rPr>
              <a:t>內地臺灣升學</a:t>
            </a:r>
            <a:r>
              <a:rPr lang="zh-Hant" altLang="en-US" sz="4400" dirty="0">
                <a:latin typeface="FZHei-B01" panose="03000509000000000000" pitchFamily="66" charset="-120"/>
                <a:ea typeface="FZHei-B01" panose="03000509000000000000" pitchFamily="66" charset="-120"/>
              </a:rPr>
              <a:t>溫馨提示</a:t>
            </a:r>
            <a:endParaRPr lang="en-US" sz="4400" dirty="0">
              <a:highlight>
                <a:srgbClr val="00FF00"/>
              </a:highlight>
              <a:latin typeface="FZHei-B01" panose="03000509000000000000" pitchFamily="66" charset="-120"/>
              <a:ea typeface="FZHei-B01" panose="03000509000000000000" pitchFamily="66" charset="-120"/>
            </a:endParaRPr>
          </a:p>
        </p:txBody>
      </p:sp>
      <p:sp>
        <p:nvSpPr>
          <p:cNvPr id="3" name="Content Placeholder 2">
            <a:extLst>
              <a:ext uri="{FF2B5EF4-FFF2-40B4-BE49-F238E27FC236}">
                <a16:creationId xmlns:a16="http://schemas.microsoft.com/office/drawing/2014/main" id="{55A8A262-19B1-9A43-8799-560E8CB0D072}"/>
              </a:ext>
            </a:extLst>
          </p:cNvPr>
          <p:cNvSpPr>
            <a:spLocks noGrp="1"/>
          </p:cNvSpPr>
          <p:nvPr>
            <p:ph idx="1"/>
          </p:nvPr>
        </p:nvSpPr>
        <p:spPr>
          <a:xfrm>
            <a:off x="1522873" y="1654576"/>
            <a:ext cx="9423293" cy="4152901"/>
          </a:xfrm>
        </p:spPr>
        <p:txBody>
          <a:bodyPr>
            <a:normAutofit lnSpcReduction="10000"/>
          </a:bodyPr>
          <a:lstStyle/>
          <a:p>
            <a:r>
              <a:rPr lang="zh-Hant" altLang="en-US" sz="2800" b="1" dirty="0"/>
              <a:t>已獲錄取同學，請聯絡楊天穎老師</a:t>
            </a:r>
            <a:endParaRPr lang="en-HK" altLang="zh-Hant" sz="2800" b="1" dirty="0"/>
          </a:p>
          <a:p>
            <a:r>
              <a:rPr lang="zh-Hant" altLang="en-US" sz="2800" b="1" dirty="0"/>
              <a:t>未獲錄取，有意赴內地、臺灣地區或海外升學，請聯絡楊老師</a:t>
            </a:r>
            <a:endParaRPr lang="en-HK" altLang="zh-Hant" sz="2800" b="1" dirty="0"/>
          </a:p>
          <a:p>
            <a:r>
              <a:rPr lang="zh-Hant" altLang="en-US" sz="2800" b="1" dirty="0"/>
              <a:t>確認前請聯絡楊老師</a:t>
            </a:r>
            <a:endParaRPr lang="en-HK" altLang="zh-Hant" sz="2800" b="1" dirty="0"/>
          </a:p>
          <a:p>
            <a:r>
              <a:rPr lang="zh-Hant" altLang="en-US" sz="2800" b="1" dirty="0"/>
              <a:t>有關非本地升學問題，歡迎各位跟楊老師查詢</a:t>
            </a:r>
            <a:endParaRPr lang="en-HK" altLang="zh-Hant" sz="2800" b="1" dirty="0"/>
          </a:p>
          <a:p>
            <a:r>
              <a:rPr lang="zh-Hant" altLang="en-US" sz="2800" b="1" dirty="0"/>
              <a:t>抱歉分身乏術，未能親身講解，在此祝願各位：</a:t>
            </a:r>
            <a:endParaRPr lang="en-HK" altLang="zh-Hant" sz="2800" b="1" dirty="0"/>
          </a:p>
          <a:p>
            <a:pPr marL="45720" indent="0" algn="ctr">
              <a:buNone/>
            </a:pPr>
            <a:r>
              <a:rPr lang="zh-Hant" altLang="en-US" sz="4400" b="1" dirty="0">
                <a:solidFill>
                  <a:srgbClr val="FFFF00"/>
                </a:solidFill>
                <a:highlight>
                  <a:srgbClr val="FF0000"/>
                </a:highlight>
                <a:latin typeface="FZKai-Z03" panose="03000509000000000000" pitchFamily="66" charset="-120"/>
                <a:ea typeface="FZKai-Z03" panose="03000509000000000000" pitchFamily="66" charset="-120"/>
              </a:rPr>
              <a:t>「青雲有路，成就可期！」</a:t>
            </a:r>
            <a:endParaRPr lang="zh-TW" altLang="en-US" sz="4400" b="1" dirty="0">
              <a:solidFill>
                <a:srgbClr val="FFFF00"/>
              </a:solidFill>
              <a:highlight>
                <a:srgbClr val="FF0000"/>
              </a:highlight>
              <a:latin typeface="FZKai-Z03" panose="03000509000000000000" pitchFamily="66" charset="-120"/>
              <a:ea typeface="FZKai-Z03" panose="03000509000000000000" pitchFamily="66" charset="-120"/>
            </a:endParaRPr>
          </a:p>
        </p:txBody>
      </p:sp>
    </p:spTree>
    <p:extLst>
      <p:ext uri="{BB962C8B-B14F-4D97-AF65-F5344CB8AC3E}">
        <p14:creationId xmlns:p14="http://schemas.microsoft.com/office/powerpoint/2010/main" val="409879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放榜前準備</a:t>
            </a:r>
            <a:endParaRPr lang="zh-HK" altLang="en-US" sz="5400"/>
          </a:p>
        </p:txBody>
      </p:sp>
      <p:sp>
        <p:nvSpPr>
          <p:cNvPr id="3" name="內容版面配置區 2"/>
          <p:cNvSpPr>
            <a:spLocks noGrp="1"/>
          </p:cNvSpPr>
          <p:nvPr>
            <p:ph idx="1"/>
          </p:nvPr>
        </p:nvSpPr>
        <p:spPr>
          <a:xfrm>
            <a:off x="1522874" y="1582790"/>
            <a:ext cx="9134856" cy="4152901"/>
          </a:xfrm>
        </p:spPr>
        <p:txBody>
          <a:bodyPr>
            <a:normAutofit/>
          </a:bodyPr>
          <a:lstStyle/>
          <a:p>
            <a:pPr marL="45720" indent="0">
              <a:buNone/>
            </a:pPr>
            <a:r>
              <a:rPr lang="zh-TW" altLang="en-US" sz="4000"/>
              <a:t>➤ 多報名，多選擇</a:t>
            </a:r>
          </a:p>
          <a:p>
            <a:pPr marL="45720" indent="0">
              <a:buNone/>
            </a:pPr>
            <a:r>
              <a:rPr lang="en-US" altLang="zh-HK" sz="4000"/>
              <a:t>➤ JUPAS, VTC, EAPP…</a:t>
            </a:r>
          </a:p>
          <a:p>
            <a:pPr marL="45720" indent="0">
              <a:buNone/>
            </a:pPr>
            <a:r>
              <a:rPr lang="zh-TW" altLang="en-US" sz="4000"/>
              <a:t>➤ 出席課程簡介會</a:t>
            </a:r>
            <a:r>
              <a:rPr lang="en-US" altLang="zh-TW" sz="4000"/>
              <a:t>/</a:t>
            </a:r>
            <a:r>
              <a:rPr lang="zh-TW" altLang="en-US" sz="4000"/>
              <a:t>開放⽇</a:t>
            </a:r>
          </a:p>
          <a:p>
            <a:pPr marL="45720" indent="0">
              <a:buNone/>
            </a:pPr>
            <a:r>
              <a:rPr lang="zh-TW" altLang="en-US" sz="4000"/>
              <a:t>➤ 收料：⾯試要求、收⽣、⾯試準備</a:t>
            </a:r>
            <a:r>
              <a:rPr lang="en-US" altLang="zh-TW" sz="4000"/>
              <a:t>...</a:t>
            </a:r>
          </a:p>
          <a:p>
            <a:pPr marL="45720" indent="0">
              <a:buNone/>
            </a:pPr>
            <a:r>
              <a:rPr lang="zh-HK" altLang="en-US" sz="4000"/>
              <a:t>➤ 出席</a:t>
            </a:r>
            <a:r>
              <a:rPr lang="en-US" altLang="zh-HK" sz="4000"/>
              <a:t>=&gt;</a:t>
            </a:r>
            <a:r>
              <a:rPr lang="zh-HK" altLang="en-US" sz="4000"/>
              <a:t>加分</a:t>
            </a:r>
          </a:p>
        </p:txBody>
      </p:sp>
    </p:spTree>
    <p:extLst>
      <p:ext uri="{BB962C8B-B14F-4D97-AF65-F5344CB8AC3E}">
        <p14:creationId xmlns:p14="http://schemas.microsoft.com/office/powerpoint/2010/main" val="215793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放榜前準備</a:t>
            </a:r>
            <a:endParaRPr lang="zh-HK" altLang="en-US" sz="4800"/>
          </a:p>
        </p:txBody>
      </p:sp>
      <p:sp>
        <p:nvSpPr>
          <p:cNvPr id="3" name="內容版面配置區 2"/>
          <p:cNvSpPr>
            <a:spLocks noGrp="1"/>
          </p:cNvSpPr>
          <p:nvPr>
            <p:ph idx="1"/>
          </p:nvPr>
        </p:nvSpPr>
        <p:spPr/>
        <p:txBody>
          <a:bodyPr/>
          <a:lstStyle/>
          <a:p>
            <a:pPr marL="45720" indent="0">
              <a:buNone/>
            </a:pPr>
            <a:r>
              <a:rPr lang="zh-TW" altLang="en-US" sz="4000" dirty="0"/>
              <a:t>➤ 留意不同院校的獎學金計劃 </a:t>
            </a:r>
            <a:endParaRPr lang="en-US" altLang="zh-TW" sz="4000" dirty="0"/>
          </a:p>
          <a:p>
            <a:pPr marL="45720" indent="0">
              <a:buNone/>
            </a:pPr>
            <a:r>
              <a:rPr lang="zh-TW" altLang="en-US" sz="3600" dirty="0"/>
              <a:t>如 </a:t>
            </a:r>
            <a:r>
              <a:rPr lang="en-US" altLang="zh-TW" sz="3600" dirty="0"/>
              <a:t>(</a:t>
            </a:r>
            <a:r>
              <a:rPr lang="zh-TW" altLang="en-US" sz="3600" dirty="0"/>
              <a:t>自資專上獎學金計劃</a:t>
            </a:r>
            <a:r>
              <a:rPr lang="en-US" altLang="zh-TW" sz="3600" dirty="0"/>
              <a:t>)</a:t>
            </a:r>
            <a:endParaRPr lang="zh-HK" altLang="en-US" sz="3600" dirty="0"/>
          </a:p>
        </p:txBody>
      </p:sp>
    </p:spTree>
    <p:extLst>
      <p:ext uri="{BB962C8B-B14F-4D97-AF65-F5344CB8AC3E}">
        <p14:creationId xmlns:p14="http://schemas.microsoft.com/office/powerpoint/2010/main" val="37517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放榜前準備</a:t>
            </a:r>
            <a:endParaRPr lang="zh-HK" altLang="en-US" sz="5400"/>
          </a:p>
        </p:txBody>
      </p:sp>
      <p:sp>
        <p:nvSpPr>
          <p:cNvPr id="3" name="內容版面配置區 2"/>
          <p:cNvSpPr>
            <a:spLocks noGrp="1"/>
          </p:cNvSpPr>
          <p:nvPr>
            <p:ph idx="1"/>
          </p:nvPr>
        </p:nvSpPr>
        <p:spPr/>
        <p:txBody>
          <a:bodyPr/>
          <a:lstStyle/>
          <a:p>
            <a:pPr marL="45720" indent="0">
              <a:buNone/>
            </a:pPr>
            <a:r>
              <a:rPr lang="zh-TW" altLang="en-US" sz="4000"/>
              <a:t>➤ 預估不同成績的出路</a:t>
            </a:r>
          </a:p>
          <a:p>
            <a:pPr marL="45720" indent="0">
              <a:buNone/>
            </a:pPr>
            <a:r>
              <a:rPr lang="zh-HK" altLang="en-US" sz="4000"/>
              <a:t>➤ </a:t>
            </a:r>
            <a:r>
              <a:rPr lang="en-US" altLang="zh-HK" sz="4000"/>
              <a:t>332222/22222/11222…</a:t>
            </a:r>
          </a:p>
          <a:p>
            <a:pPr marL="45720" indent="0">
              <a:buNone/>
            </a:pPr>
            <a:r>
              <a:rPr lang="zh-TW" altLang="en-US" sz="4000"/>
              <a:t>➤ 出席放榜講座</a:t>
            </a:r>
          </a:p>
          <a:p>
            <a:pPr marL="45720" indent="0">
              <a:buNone/>
            </a:pPr>
            <a:r>
              <a:rPr lang="zh-TW" altLang="en-US" sz="4000"/>
              <a:t>➤ 學友社、青協</a:t>
            </a:r>
            <a:r>
              <a:rPr lang="en-US" altLang="zh-TW" sz="4000"/>
              <a:t>...</a:t>
            </a:r>
          </a:p>
        </p:txBody>
      </p:sp>
    </p:spTree>
    <p:extLst>
      <p:ext uri="{BB962C8B-B14F-4D97-AF65-F5344CB8AC3E}">
        <p14:creationId xmlns:p14="http://schemas.microsoft.com/office/powerpoint/2010/main" val="3909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6000" dirty="0"/>
              <a:t>文憑試放榜準備講座</a:t>
            </a:r>
            <a:r>
              <a:rPr lang="en-US" altLang="zh-TW" sz="6000" dirty="0"/>
              <a:t> 4-7</a:t>
            </a:r>
            <a:endParaRPr lang="en-US" sz="6000" dirty="0"/>
          </a:p>
        </p:txBody>
      </p:sp>
      <p:sp>
        <p:nvSpPr>
          <p:cNvPr id="3" name="Content Placeholder 2"/>
          <p:cNvSpPr>
            <a:spLocks noGrp="1"/>
          </p:cNvSpPr>
          <p:nvPr>
            <p:ph idx="1"/>
          </p:nvPr>
        </p:nvSpPr>
        <p:spPr>
          <a:xfrm>
            <a:off x="1528572" y="1485900"/>
            <a:ext cx="9134856" cy="5075321"/>
          </a:xfrm>
        </p:spPr>
        <p:txBody>
          <a:bodyPr>
            <a:normAutofit/>
          </a:bodyPr>
          <a:lstStyle/>
          <a:p>
            <a:r>
              <a:rPr lang="en-US" altLang="zh-TW" sz="3600" dirty="0"/>
              <a:t>4</a:t>
            </a:r>
            <a:r>
              <a:rPr lang="mr-IN" sz="3600" dirty="0"/>
              <a:t>/7(</a:t>
            </a:r>
            <a:r>
              <a:rPr lang="zh-TW" altLang="en-US" sz="3600" dirty="0"/>
              <a:t>五</a:t>
            </a:r>
            <a:r>
              <a:rPr lang="mr-IN" sz="3600" dirty="0"/>
              <a:t>)</a:t>
            </a:r>
            <a:r>
              <a:rPr lang="zh-TW" altLang="en-US" sz="3600" dirty="0"/>
              <a:t>下</a:t>
            </a:r>
            <a:r>
              <a:rPr lang="mr-IN" sz="3600" dirty="0" err="1"/>
              <a:t>午</a:t>
            </a:r>
            <a:r>
              <a:rPr lang="en-US" altLang="zh-TW" sz="3600"/>
              <a:t>7</a:t>
            </a:r>
            <a:r>
              <a:rPr lang="mr-IN" sz="3600"/>
              <a:t>:30</a:t>
            </a:r>
            <a:r>
              <a:rPr lang="zh-TW" altLang="en-US" sz="3600" dirty="0"/>
              <a:t> </a:t>
            </a:r>
            <a:endParaRPr lang="en-US" altLang="zh-TW" sz="3600" dirty="0"/>
          </a:p>
          <a:p>
            <a:r>
              <a:rPr lang="zh-TW" altLang="en-US" sz="3600" dirty="0"/>
              <a:t>本校禮堂</a:t>
            </a:r>
            <a:endParaRPr lang="en-US" sz="3600" dirty="0"/>
          </a:p>
          <a:p>
            <a:r>
              <a:rPr lang="zh-TW" altLang="en-US" sz="3600" dirty="0"/>
              <a:t>務必出席</a:t>
            </a:r>
            <a:endParaRPr lang="en-US" altLang="zh-TW" sz="3600" dirty="0"/>
          </a:p>
        </p:txBody>
      </p:sp>
    </p:spTree>
    <p:extLst>
      <p:ext uri="{BB962C8B-B14F-4D97-AF65-F5344CB8AC3E}">
        <p14:creationId xmlns:p14="http://schemas.microsoft.com/office/powerpoint/2010/main" val="89945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6000" dirty="0"/>
              <a:t>文憑試放榜準備講座</a:t>
            </a:r>
            <a:r>
              <a:rPr lang="en-US" altLang="zh-TW" sz="6000" dirty="0"/>
              <a:t> 4-7</a:t>
            </a:r>
            <a:endParaRPr lang="en-US" sz="6000" dirty="0"/>
          </a:p>
        </p:txBody>
      </p:sp>
      <p:sp>
        <p:nvSpPr>
          <p:cNvPr id="3" name="Content Placeholder 2"/>
          <p:cNvSpPr>
            <a:spLocks noGrp="1"/>
          </p:cNvSpPr>
          <p:nvPr>
            <p:ph idx="1"/>
          </p:nvPr>
        </p:nvSpPr>
        <p:spPr>
          <a:xfrm>
            <a:off x="1528572" y="1485900"/>
            <a:ext cx="9134856" cy="5075321"/>
          </a:xfrm>
        </p:spPr>
        <p:txBody>
          <a:bodyPr>
            <a:noAutofit/>
          </a:bodyPr>
          <a:lstStyle/>
          <a:p>
            <a:r>
              <a:rPr lang="zh-TW" altLang="en-US" sz="3600"/>
              <a:t>放榜當日安排</a:t>
            </a:r>
            <a:endParaRPr lang="en-US" altLang="zh-TW" sz="3600"/>
          </a:p>
          <a:p>
            <a:r>
              <a:rPr lang="zh-TW" altLang="en-US" sz="3600"/>
              <a:t>放榜日備忘清單</a:t>
            </a:r>
            <a:endParaRPr lang="en-US" altLang="zh-TW" sz="3600"/>
          </a:p>
          <a:p>
            <a:r>
              <a:rPr lang="zh-TW" altLang="en-US" sz="3600"/>
              <a:t>放榜工具 ／ 統計數據</a:t>
            </a:r>
            <a:endParaRPr lang="en-US" altLang="zh-TW" sz="3600"/>
          </a:p>
          <a:p>
            <a:r>
              <a:rPr lang="zh-TW" altLang="en-US" sz="3600"/>
              <a:t>放榜後重要日程</a:t>
            </a:r>
            <a:endParaRPr lang="en-US" altLang="zh-TW" sz="3600"/>
          </a:p>
          <a:p>
            <a:r>
              <a:rPr lang="zh-TW" altLang="en-US" sz="3600"/>
              <a:t>成績覆核安排 ／留班申請</a:t>
            </a:r>
            <a:endParaRPr lang="en-US" altLang="zh-TW" sz="3600"/>
          </a:p>
          <a:p>
            <a:r>
              <a:rPr lang="zh-TW" altLang="en-US" sz="3600"/>
              <a:t>放榜後其他支援</a:t>
            </a:r>
            <a:endParaRPr lang="en-US" altLang="zh-TW" sz="3600"/>
          </a:p>
          <a:p>
            <a:r>
              <a:rPr lang="zh-TW" altLang="en-US" sz="3600"/>
              <a:t>放榜後出路策劃</a:t>
            </a:r>
            <a:endParaRPr lang="en-US" altLang="zh-TW" sz="3600"/>
          </a:p>
        </p:txBody>
      </p:sp>
    </p:spTree>
    <p:extLst>
      <p:ext uri="{BB962C8B-B14F-4D97-AF65-F5344CB8AC3E}">
        <p14:creationId xmlns:p14="http://schemas.microsoft.com/office/powerpoint/2010/main" val="163948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hlinkClick r:id="rId2"/>
              </a:rPr>
              <a:t>僱員再培訓局</a:t>
            </a:r>
            <a:r>
              <a:rPr lang="zh-TW" altLang="en-US" sz="4400" dirty="0"/>
              <a:t>：</a:t>
            </a:r>
            <a:r>
              <a:rPr lang="zh-TW" altLang="en-US" sz="4400" b="1" dirty="0"/>
              <a:t>人才發展計劃</a:t>
            </a:r>
            <a:endParaRPr lang="zh-HK" altLang="en-US" dirty="0"/>
          </a:p>
        </p:txBody>
      </p:sp>
      <p:sp>
        <p:nvSpPr>
          <p:cNvPr id="3" name="內容版面配置區 2"/>
          <p:cNvSpPr>
            <a:spLocks noGrp="1"/>
          </p:cNvSpPr>
          <p:nvPr>
            <p:ph idx="1"/>
          </p:nvPr>
        </p:nvSpPr>
        <p:spPr>
          <a:xfrm>
            <a:off x="651272" y="1511657"/>
            <a:ext cx="9134856" cy="4152901"/>
          </a:xfrm>
        </p:spPr>
        <p:txBody>
          <a:bodyPr>
            <a:normAutofit/>
          </a:bodyPr>
          <a:lstStyle/>
          <a:p>
            <a:r>
              <a:rPr lang="zh-TW" altLang="en-US" sz="2800" dirty="0"/>
              <a:t>所有</a:t>
            </a:r>
            <a:r>
              <a:rPr lang="en-US" altLang="zh-TW" sz="2800" b="1" dirty="0">
                <a:solidFill>
                  <a:srgbClr val="FF0000"/>
                </a:solidFill>
              </a:rPr>
              <a:t>15</a:t>
            </a:r>
            <a:r>
              <a:rPr lang="zh-TW" altLang="en-US" sz="2800" b="1" dirty="0">
                <a:solidFill>
                  <a:srgbClr val="FF0000"/>
                </a:solidFill>
              </a:rPr>
              <a:t>歲或以上及具副學位或以下</a:t>
            </a:r>
            <a:r>
              <a:rPr lang="zh-TW" altLang="en-US" sz="2800" dirty="0"/>
              <a:t>之本港合資格僱員均可參加。</a:t>
            </a:r>
            <a:endParaRPr lang="en-US" altLang="zh-TW" sz="2800" dirty="0"/>
          </a:p>
          <a:p>
            <a:r>
              <a:rPr lang="zh-TW" altLang="en-US" sz="2800" dirty="0"/>
              <a:t>「人才發展計劃」為服務對象提供全方位的服務，包括就業輔導、培訓課程、就業轉介及跟進服務等。</a:t>
            </a:r>
            <a:endParaRPr lang="en-US" altLang="zh-TW" sz="2800" dirty="0"/>
          </a:p>
          <a:p>
            <a:r>
              <a:rPr lang="zh-TW" altLang="en-US" sz="2800" dirty="0"/>
              <a:t>專為</a:t>
            </a:r>
            <a:r>
              <a:rPr lang="zh-TW" altLang="en-US" sz="2800" b="1" dirty="0">
                <a:solidFill>
                  <a:srgbClr val="FF0000"/>
                </a:solidFill>
              </a:rPr>
              <a:t>失業人士提供的就業掛鈎課程，費用全免</a:t>
            </a:r>
            <a:r>
              <a:rPr lang="zh-TW" altLang="en-US" sz="2800" dirty="0"/>
              <a:t>。非就業掛鈎課程屬收費課程，學費金額以遞交課程申請表時本局所訂定有關課程的學費金額為準。凡沒有或低收入</a:t>
            </a:r>
            <a:r>
              <a:rPr lang="en-US" altLang="zh-TW" sz="2800" dirty="0"/>
              <a:t>(</a:t>
            </a:r>
            <a:r>
              <a:rPr lang="zh-TW" altLang="en-US" sz="2800" dirty="0"/>
              <a:t>每月入息為</a:t>
            </a:r>
            <a:r>
              <a:rPr lang="en-US" altLang="zh-TW" sz="2800" dirty="0"/>
              <a:t>9,000</a:t>
            </a:r>
            <a:r>
              <a:rPr lang="zh-TW" altLang="en-US" sz="2800" dirty="0"/>
              <a:t>元或以下</a:t>
            </a:r>
            <a:r>
              <a:rPr lang="en-US" altLang="zh-TW" sz="2800" dirty="0"/>
              <a:t>)</a:t>
            </a:r>
            <a:r>
              <a:rPr lang="zh-TW" altLang="en-US" sz="2800" dirty="0"/>
              <a:t>的申請人，可申請豁免繳費。</a:t>
            </a:r>
            <a:endParaRPr lang="en-US" altLang="zh-TW" sz="2800" dirty="0"/>
          </a:p>
          <a:p>
            <a:endParaRPr lang="en-US" altLang="zh-HK" sz="2400" dirty="0"/>
          </a:p>
          <a:p>
            <a:endParaRPr lang="zh-HK" altLang="en-US" sz="24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28" y="3031921"/>
            <a:ext cx="2090007" cy="2831960"/>
          </a:xfrm>
          <a:prstGeom prst="rect">
            <a:avLst/>
          </a:prstGeom>
        </p:spPr>
      </p:pic>
    </p:spTree>
    <p:extLst>
      <p:ext uri="{BB962C8B-B14F-4D97-AF65-F5344CB8AC3E}">
        <p14:creationId xmlns:p14="http://schemas.microsoft.com/office/powerpoint/2010/main" val="14407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hlinkClick r:id="rId2"/>
              </a:rPr>
              <a:t>僱員再培訓局</a:t>
            </a:r>
            <a:r>
              <a:rPr lang="zh-TW" altLang="en-US" sz="4400" dirty="0"/>
              <a:t>：</a:t>
            </a:r>
            <a:r>
              <a:rPr lang="zh-TW" altLang="en-US" sz="4400" b="1" dirty="0"/>
              <a:t>青年培訓課程</a:t>
            </a:r>
            <a:endParaRPr lang="zh-HK" altLang="en-US" dirty="0"/>
          </a:p>
        </p:txBody>
      </p:sp>
      <p:sp>
        <p:nvSpPr>
          <p:cNvPr id="3" name="內容版面配置區 2"/>
          <p:cNvSpPr>
            <a:spLocks noGrp="1"/>
          </p:cNvSpPr>
          <p:nvPr>
            <p:ph idx="1"/>
          </p:nvPr>
        </p:nvSpPr>
        <p:spPr>
          <a:xfrm>
            <a:off x="1522874" y="1408626"/>
            <a:ext cx="9134856" cy="4152901"/>
          </a:xfrm>
        </p:spPr>
        <p:txBody>
          <a:bodyPr>
            <a:normAutofit/>
          </a:bodyPr>
          <a:lstStyle/>
          <a:p>
            <a:r>
              <a:rPr lang="zh-TW" altLang="en-US" sz="2400" b="1" dirty="0">
                <a:solidFill>
                  <a:srgbClr val="FF0000"/>
                </a:solidFill>
              </a:rPr>
              <a:t>「青年培育計劃」</a:t>
            </a:r>
            <a:r>
              <a:rPr lang="zh-TW" altLang="en-US" sz="2400" dirty="0"/>
              <a:t>較適合</a:t>
            </a:r>
            <a:r>
              <a:rPr lang="en-US" altLang="zh-TW" sz="2400" dirty="0"/>
              <a:t>15</a:t>
            </a:r>
            <a:r>
              <a:rPr lang="zh-TW" altLang="en-US" sz="2400" dirty="0"/>
              <a:t>至</a:t>
            </a:r>
            <a:r>
              <a:rPr lang="en-US" altLang="zh-TW" sz="2400" dirty="0"/>
              <a:t>20</a:t>
            </a:r>
            <a:r>
              <a:rPr lang="zh-TW" altLang="en-US" sz="2400" dirty="0"/>
              <a:t>歲，中學畢業學歷程度或以下的待業、待學青年修讀。課程旨在重新啟動他們的學習及進修意欲，以及提高他們對職業生涯發展的積極性。</a:t>
            </a:r>
            <a:endParaRPr lang="en-US" altLang="zh-TW" sz="24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743" y="3317651"/>
            <a:ext cx="2274730" cy="3082260"/>
          </a:xfrm>
          <a:prstGeom prst="rect">
            <a:avLst/>
          </a:prstGeom>
        </p:spPr>
      </p:pic>
    </p:spTree>
    <p:extLst>
      <p:ext uri="{BB962C8B-B14F-4D97-AF65-F5344CB8AC3E}">
        <p14:creationId xmlns:p14="http://schemas.microsoft.com/office/powerpoint/2010/main" val="11092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hlinkClick r:id="rId2"/>
              </a:rPr>
              <a:t>僱員再培訓局</a:t>
            </a:r>
            <a:r>
              <a:rPr lang="zh-TW" altLang="en-US" sz="4400" dirty="0"/>
              <a:t>：</a:t>
            </a:r>
            <a:r>
              <a:rPr lang="zh-TW" altLang="en-US" sz="4400" b="1" dirty="0"/>
              <a:t>就業掛鈎課程</a:t>
            </a:r>
            <a:endParaRPr lang="zh-HK" altLang="en-US" dirty="0"/>
          </a:p>
        </p:txBody>
      </p:sp>
      <p:sp>
        <p:nvSpPr>
          <p:cNvPr id="3" name="內容版面配置區 2"/>
          <p:cNvSpPr>
            <a:spLocks noGrp="1"/>
          </p:cNvSpPr>
          <p:nvPr>
            <p:ph idx="1"/>
          </p:nvPr>
        </p:nvSpPr>
        <p:spPr>
          <a:xfrm>
            <a:off x="737263" y="1653325"/>
            <a:ext cx="9134856" cy="4152901"/>
          </a:xfrm>
        </p:spPr>
        <p:txBody>
          <a:bodyPr>
            <a:normAutofit/>
          </a:bodyPr>
          <a:lstStyle/>
          <a:p>
            <a:r>
              <a:rPr lang="zh-TW" altLang="en-US" sz="2800"/>
              <a:t>屬全日制職業專才教育，涵蓋多個行業，協助合資格學員掌握市場需要的技能。</a:t>
            </a:r>
            <a:endParaRPr lang="en-US" altLang="zh-TW" sz="2800" dirty="0"/>
          </a:p>
          <a:p>
            <a:r>
              <a:rPr lang="zh-TW" altLang="en-US" sz="2800"/>
              <a:t>培訓機構會為出席率達八成的學員</a:t>
            </a:r>
            <a:r>
              <a:rPr lang="zh-TW" altLang="en-US" sz="2800" b="1">
                <a:solidFill>
                  <a:srgbClr val="FF0000"/>
                </a:solidFill>
              </a:rPr>
              <a:t>提供三至六個月的就業跟進服務</a:t>
            </a:r>
            <a:r>
              <a:rPr lang="zh-TW" altLang="en-US" sz="2800"/>
              <a:t>，幫助學員重投勞動市場。</a:t>
            </a:r>
            <a:endParaRPr lang="en-US" altLang="zh-TW" sz="2800" dirty="0"/>
          </a:p>
          <a:p>
            <a:r>
              <a:rPr lang="zh-TW" altLang="en-US" sz="2800"/>
              <a:t>課程亦涵蓋個人素養及求職技巧方面的培訓，加強學員在職場待人接物的技巧，提升就業機會。</a:t>
            </a:r>
            <a:endParaRPr lang="zh-HK" altLang="en-US" sz="280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137" y="3064957"/>
            <a:ext cx="2274730" cy="3082260"/>
          </a:xfrm>
          <a:prstGeom prst="rect">
            <a:avLst/>
          </a:prstGeom>
        </p:spPr>
      </p:pic>
    </p:spTree>
    <p:extLst>
      <p:ext uri="{BB962C8B-B14F-4D97-AF65-F5344CB8AC3E}">
        <p14:creationId xmlns:p14="http://schemas.microsoft.com/office/powerpoint/2010/main" val="22710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a:t>放榜前準備</a:t>
            </a:r>
            <a:endParaRPr lang="zh-HK" altLang="en-US" sz="5400" dirty="0"/>
          </a:p>
        </p:txBody>
      </p:sp>
      <p:sp>
        <p:nvSpPr>
          <p:cNvPr id="3" name="內容版面配置區 2"/>
          <p:cNvSpPr>
            <a:spLocks noGrp="1"/>
          </p:cNvSpPr>
          <p:nvPr>
            <p:ph idx="1"/>
          </p:nvPr>
        </p:nvSpPr>
        <p:spPr/>
        <p:txBody>
          <a:bodyPr>
            <a:normAutofit/>
          </a:bodyPr>
          <a:lstStyle/>
          <a:p>
            <a:pPr marL="45720" indent="0">
              <a:buNone/>
            </a:pPr>
            <a:r>
              <a:rPr lang="zh-TW" altLang="en-US" sz="4800" dirty="0"/>
              <a:t>➤ 提防課程陷阱</a:t>
            </a:r>
            <a:endParaRPr lang="en-US" altLang="zh-TW" sz="4800" dirty="0"/>
          </a:p>
          <a:p>
            <a:pPr marL="45720" indent="0">
              <a:buNone/>
            </a:pPr>
            <a:r>
              <a:rPr lang="zh-TW" altLang="en-US" sz="4800" dirty="0"/>
              <a:t>➤ 利用</a:t>
            </a:r>
            <a:r>
              <a:rPr lang="zh-TW" altLang="en-US" sz="4800" dirty="0">
                <a:hlinkClick r:id="rId2"/>
              </a:rPr>
              <a:t>資歷名冊</a:t>
            </a:r>
            <a:endParaRPr lang="en-US" altLang="zh-TW" sz="4800" dirty="0"/>
          </a:p>
          <a:p>
            <a:pPr marL="45720" indent="0">
              <a:buNone/>
            </a:pPr>
            <a:endParaRPr lang="zh-TW" altLang="en-US" sz="4800" dirty="0"/>
          </a:p>
        </p:txBody>
      </p:sp>
    </p:spTree>
    <p:extLst>
      <p:ext uri="{BB962C8B-B14F-4D97-AF65-F5344CB8AC3E}">
        <p14:creationId xmlns:p14="http://schemas.microsoft.com/office/powerpoint/2010/main" val="33341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F179-B346-C548-9812-40654E3B9055}"/>
              </a:ext>
            </a:extLst>
          </p:cNvPr>
          <p:cNvSpPr>
            <a:spLocks noGrp="1"/>
          </p:cNvSpPr>
          <p:nvPr>
            <p:ph type="title"/>
          </p:nvPr>
        </p:nvSpPr>
        <p:spPr/>
        <p:txBody>
          <a:bodyPr/>
          <a:lstStyle/>
          <a:p>
            <a:r>
              <a:rPr lang="zh-TW" altLang="en-US" sz="3600" dirty="0"/>
              <a:t>如何下載</a:t>
            </a:r>
            <a:r>
              <a:rPr lang="en-US" altLang="zh-TW" sz="3600" dirty="0"/>
              <a:t>SLP</a:t>
            </a:r>
            <a:r>
              <a:rPr lang="zh-TW" altLang="en-US" sz="3600" dirty="0"/>
              <a:t>資料及上載到各報名系統</a:t>
            </a:r>
            <a:endParaRPr lang="en-US" dirty="0"/>
          </a:p>
        </p:txBody>
      </p:sp>
      <p:sp>
        <p:nvSpPr>
          <p:cNvPr id="3" name="Content Placeholder 2">
            <a:extLst>
              <a:ext uri="{FF2B5EF4-FFF2-40B4-BE49-F238E27FC236}">
                <a16:creationId xmlns:a16="http://schemas.microsoft.com/office/drawing/2014/main" id="{85DED17B-70B3-064B-A94D-F009680BD8E6}"/>
              </a:ext>
            </a:extLst>
          </p:cNvPr>
          <p:cNvSpPr>
            <a:spLocks noGrp="1"/>
          </p:cNvSpPr>
          <p:nvPr>
            <p:ph idx="1"/>
          </p:nvPr>
        </p:nvSpPr>
        <p:spPr>
          <a:xfrm>
            <a:off x="1528572" y="1485900"/>
            <a:ext cx="9134856" cy="4930803"/>
          </a:xfrm>
        </p:spPr>
        <p:txBody>
          <a:bodyPr>
            <a:normAutofit fontScale="92500" lnSpcReduction="20000"/>
          </a:bodyPr>
          <a:lstStyle/>
          <a:p>
            <a:r>
              <a:rPr lang="zh-TW" altLang="en-US" sz="2400" dirty="0"/>
              <a:t>同學可於</a:t>
            </a:r>
            <a:r>
              <a:rPr lang="en-US" altLang="zh-Hant" sz="2400" dirty="0"/>
              <a:t>1</a:t>
            </a:r>
            <a:r>
              <a:rPr lang="zh-Hant" altLang="en-US" sz="2400" dirty="0"/>
              <a:t> </a:t>
            </a:r>
            <a:r>
              <a:rPr lang="en-US" sz="2400" dirty="0"/>
              <a:t>/ 3 / 201</a:t>
            </a:r>
            <a:r>
              <a:rPr lang="en-US" altLang="zh-Hant" sz="2400" dirty="0"/>
              <a:t>9</a:t>
            </a:r>
            <a:r>
              <a:rPr lang="en-US" sz="2400" dirty="0"/>
              <a:t> </a:t>
            </a:r>
            <a:r>
              <a:rPr lang="zh-TW" altLang="en-US" sz="2400" dirty="0"/>
              <a:t>放學後到</a:t>
            </a:r>
            <a:r>
              <a:rPr lang="en-US" sz="2400" dirty="0" err="1"/>
              <a:t>eclass</a:t>
            </a:r>
            <a:r>
              <a:rPr lang="zh-TW" altLang="en-US" sz="2400" dirty="0"/>
              <a:t>下載</a:t>
            </a:r>
            <a:r>
              <a:rPr lang="en-US" sz="2400" b="1" u="sng" dirty="0"/>
              <a:t>PDF</a:t>
            </a:r>
            <a:r>
              <a:rPr lang="zh-TW" altLang="en-US" sz="2400" b="1" u="sng" dirty="0"/>
              <a:t>版</a:t>
            </a:r>
            <a:r>
              <a:rPr lang="en-US" sz="2400" b="1" u="sng" dirty="0"/>
              <a:t>SLP</a:t>
            </a:r>
            <a:r>
              <a:rPr lang="zh-TW" altLang="en-US" sz="2400" dirty="0"/>
              <a:t>並上載到</a:t>
            </a:r>
            <a:r>
              <a:rPr lang="zh-Hant" altLang="en-US" sz="2400" dirty="0"/>
              <a:t> </a:t>
            </a:r>
            <a:r>
              <a:rPr lang="en-US" sz="2400" dirty="0"/>
              <a:t>JUPAS, EAPP</a:t>
            </a:r>
            <a:r>
              <a:rPr lang="zh-TW" altLang="en-US" sz="2400" dirty="0"/>
              <a:t>及</a:t>
            </a:r>
            <a:r>
              <a:rPr lang="en-US" altLang="zh-TW" sz="2400" dirty="0"/>
              <a:t>VTC</a:t>
            </a:r>
            <a:r>
              <a:rPr lang="zh-TW" altLang="en-US" sz="2400" dirty="0"/>
              <a:t>報名網上平台。</a:t>
            </a:r>
            <a:endParaRPr lang="en-HK" sz="2400" dirty="0"/>
          </a:p>
          <a:p>
            <a:r>
              <a:rPr lang="en-US" sz="2400" dirty="0"/>
              <a:t> </a:t>
            </a:r>
            <a:r>
              <a:rPr lang="zh-TW" altLang="en-US" sz="2400" dirty="0"/>
              <a:t>如有任何</a:t>
            </a:r>
            <a:r>
              <a:rPr lang="zh-TW" altLang="en-US" sz="2400" b="1" u="sng" dirty="0"/>
              <a:t>查詢</a:t>
            </a:r>
            <a:r>
              <a:rPr lang="zh-TW" altLang="en-US" sz="2400" dirty="0"/>
              <a:t>及</a:t>
            </a:r>
            <a:r>
              <a:rPr lang="zh-TW" altLang="en-US" sz="2400" b="1" u="sng" dirty="0"/>
              <a:t>問題</a:t>
            </a:r>
            <a:r>
              <a:rPr lang="zh-TW" altLang="en-US" sz="2400" dirty="0"/>
              <a:t>，請</a:t>
            </a:r>
            <a:r>
              <a:rPr lang="zh-TW" altLang="en-US" sz="2400" b="1" u="sng" dirty="0"/>
              <a:t>盡早聯絡何永傑老師</a:t>
            </a:r>
            <a:r>
              <a:rPr lang="zh-TW" altLang="en-US" sz="2400" dirty="0"/>
              <a:t>。</a:t>
            </a:r>
            <a:endParaRPr lang="en-US" altLang="zh-TW" sz="2400" dirty="0"/>
          </a:p>
          <a:p>
            <a:r>
              <a:rPr lang="zh-TW" altLang="en-US" sz="2400" dirty="0"/>
              <a:t>下載方法：</a:t>
            </a:r>
            <a:endParaRPr lang="en-US" altLang="zh-TW" sz="2400" dirty="0"/>
          </a:p>
          <a:p>
            <a:pPr lvl="1"/>
            <a:r>
              <a:rPr lang="en-HK" sz="2200" dirty="0">
                <a:hlinkClick r:id="rId2"/>
              </a:rPr>
              <a:t>https://youtu.be/9vXFdKCs_Wk</a:t>
            </a:r>
            <a:endParaRPr lang="en-HK" sz="2200" dirty="0"/>
          </a:p>
          <a:p>
            <a:r>
              <a:rPr lang="en-US" altLang="zh-Hant" dirty="0"/>
              <a:t>JUPAS: </a:t>
            </a:r>
          </a:p>
          <a:p>
            <a:pPr lvl="1"/>
            <a:r>
              <a:rPr lang="en-US" altLang="zh-Hant" dirty="0">
                <a:hlinkClick r:id="rId3"/>
              </a:rPr>
              <a:t>https://www.jupas.edu.hk/tc/applicants-user-guide/application-procedures/3-application-information/3-2-upload-student-learning-profile-slp-if-any/</a:t>
            </a:r>
            <a:endParaRPr lang="en-US" altLang="zh-Hant" dirty="0"/>
          </a:p>
          <a:p>
            <a:r>
              <a:rPr lang="en-US" dirty="0"/>
              <a:t>EAPP (P.15):</a:t>
            </a:r>
          </a:p>
          <a:p>
            <a:pPr lvl="1"/>
            <a:r>
              <a:rPr lang="en-US" dirty="0">
                <a:hlinkClick r:id="rId4"/>
              </a:rPr>
              <a:t>https://www.eapp.gov.hk/eapp/info/doc/User%20Guide%20for%20E-APP%20Applicant%20CHI.pdf</a:t>
            </a:r>
            <a:endParaRPr lang="en-US" dirty="0"/>
          </a:p>
          <a:p>
            <a:r>
              <a:rPr lang="en-US" dirty="0"/>
              <a:t>VTC (P.3):</a:t>
            </a:r>
          </a:p>
          <a:p>
            <a:pPr lvl="1"/>
            <a:r>
              <a:rPr lang="en-US" dirty="0">
                <a:hlinkClick r:id="rId5"/>
              </a:rPr>
              <a:t>http://</a:t>
            </a:r>
            <a:r>
              <a:rPr lang="en-US" dirty="0" err="1">
                <a:hlinkClick r:id="rId5"/>
              </a:rPr>
              <a:t>www.vtc.edu.hk</a:t>
            </a:r>
            <a:r>
              <a:rPr lang="en-US" dirty="0">
                <a:hlinkClick r:id="rId5"/>
              </a:rPr>
              <a:t>/admission/f/upload/2802/2019_demo_s6-normal_chi.pdf</a:t>
            </a:r>
            <a:endParaRPr lang="en-US" dirty="0"/>
          </a:p>
        </p:txBody>
      </p:sp>
    </p:spTree>
    <p:extLst>
      <p:ext uri="{BB962C8B-B14F-4D97-AF65-F5344CB8AC3E}">
        <p14:creationId xmlns:p14="http://schemas.microsoft.com/office/powerpoint/2010/main" val="35844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39682" y="1120787"/>
            <a:ext cx="4650549" cy="4507280"/>
          </a:xfrm>
        </p:spPr>
        <p:txBody>
          <a:bodyPr>
            <a:noAutofit/>
          </a:bodyPr>
          <a:lstStyle/>
          <a:p>
            <a:r>
              <a:rPr lang="zh-TW" altLang="en-US" sz="2800"/>
              <a:t>佐敦</a:t>
            </a:r>
            <a:r>
              <a:rPr lang="en-US" altLang="zh-TW" sz="2800" dirty="0"/>
              <a:t>XXXX</a:t>
            </a:r>
            <a:r>
              <a:rPr lang="zh-TW" altLang="en-US" sz="2800"/>
              <a:t>美容教育中心在推銷及教授培訓師課程時，向學員稱可考獲澳洲一機構發出的認可證書，但學員完成課程後發現證書貨不對辦。教育中心、董事及經理被控出及串謀作出誤導性遺漏營業行為罪，案件經審訊後</a:t>
            </a:r>
            <a:r>
              <a:rPr lang="en-US" altLang="zh-TW" sz="2800" dirty="0"/>
              <a:t>3</a:t>
            </a:r>
            <a:r>
              <a:rPr lang="zh-TW" altLang="en-US" sz="2800"/>
              <a:t>被告均被裁定罪成。</a:t>
            </a:r>
            <a:endParaRPr lang="zh-HK" altLang="en-US" sz="2800"/>
          </a:p>
        </p:txBody>
      </p:sp>
      <p:pic>
        <p:nvPicPr>
          <p:cNvPr id="4" name="圖片 3"/>
          <p:cNvPicPr>
            <a:picLocks noChangeAspect="1"/>
          </p:cNvPicPr>
          <p:nvPr/>
        </p:nvPicPr>
        <p:blipFill>
          <a:blip r:embed="rId2"/>
          <a:stretch>
            <a:fillRect/>
          </a:stretch>
        </p:blipFill>
        <p:spPr>
          <a:xfrm>
            <a:off x="0" y="0"/>
            <a:ext cx="7339682" cy="8114285"/>
          </a:xfrm>
          <a:prstGeom prst="rect">
            <a:avLst/>
          </a:prstGeom>
        </p:spPr>
      </p:pic>
      <p:sp>
        <p:nvSpPr>
          <p:cNvPr id="5" name="矩形 4"/>
          <p:cNvSpPr/>
          <p:nvPr/>
        </p:nvSpPr>
        <p:spPr>
          <a:xfrm>
            <a:off x="5288086" y="3244334"/>
            <a:ext cx="1615827" cy="369332"/>
          </a:xfrm>
          <a:prstGeom prst="rect">
            <a:avLst/>
          </a:prstGeom>
        </p:spPr>
        <p:txBody>
          <a:bodyPr wrap="none">
            <a:spAutoFit/>
          </a:bodyPr>
          <a:lstStyle/>
          <a:p>
            <a:pPr marL="45720" indent="0">
              <a:buNone/>
            </a:pPr>
            <a:r>
              <a:rPr lang="zh-TW" altLang="en-US"/>
              <a:t>利用</a:t>
            </a:r>
            <a:r>
              <a:rPr lang="zh-TW" altLang="en-US">
                <a:hlinkClick r:id="rId3"/>
              </a:rPr>
              <a:t>資歷名冊</a:t>
            </a:r>
            <a:endParaRPr lang="en-US" altLang="zh-TW" dirty="0"/>
          </a:p>
        </p:txBody>
      </p:sp>
    </p:spTree>
    <p:extLst>
      <p:ext uri="{BB962C8B-B14F-4D97-AF65-F5344CB8AC3E}">
        <p14:creationId xmlns:p14="http://schemas.microsoft.com/office/powerpoint/2010/main" val="15255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6400"/>
              <a:t>請記住</a:t>
            </a:r>
            <a:endParaRPr lang="en-US" sz="6400" dirty="0"/>
          </a:p>
        </p:txBody>
      </p:sp>
      <p:sp>
        <p:nvSpPr>
          <p:cNvPr id="3" name="Content Placeholder 2"/>
          <p:cNvSpPr>
            <a:spLocks noGrp="1"/>
          </p:cNvSpPr>
          <p:nvPr>
            <p:ph idx="1"/>
          </p:nvPr>
        </p:nvSpPr>
        <p:spPr>
          <a:xfrm>
            <a:off x="1512530" y="1485900"/>
            <a:ext cx="9134856" cy="4834689"/>
          </a:xfrm>
        </p:spPr>
        <p:txBody>
          <a:bodyPr>
            <a:normAutofit lnSpcReduction="10000"/>
          </a:bodyPr>
          <a:lstStyle/>
          <a:p>
            <a:r>
              <a:rPr lang="zh-TW" altLang="en-US" sz="3600" dirty="0"/>
              <a:t>無有咁大隻蛤乸隨街跳</a:t>
            </a:r>
            <a:endParaRPr lang="en-US" altLang="zh-TW" sz="3600" dirty="0"/>
          </a:p>
          <a:p>
            <a:r>
              <a:rPr lang="zh-TW" altLang="en-US" sz="3600" dirty="0"/>
              <a:t>點會咩都唔駛就可以比個學位你？</a:t>
            </a:r>
            <a:endParaRPr lang="en-US" altLang="zh-TW" sz="3400" dirty="0"/>
          </a:p>
          <a:p>
            <a:r>
              <a:rPr lang="zh-TW" altLang="en-US" sz="3600" dirty="0"/>
              <a:t>上網查下先，睇下</a:t>
            </a:r>
            <a:r>
              <a:rPr lang="en-US" altLang="zh-TW" sz="3600" dirty="0"/>
              <a:t>comments</a:t>
            </a:r>
          </a:p>
          <a:p>
            <a:r>
              <a:rPr lang="zh-TW" altLang="en-US" sz="3600" dirty="0"/>
              <a:t>例如想了解</a:t>
            </a:r>
            <a:r>
              <a:rPr lang="en-US" altLang="zh-TW" sz="3600" dirty="0"/>
              <a:t>XXX</a:t>
            </a:r>
            <a:r>
              <a:rPr lang="zh-TW" altLang="en-US" sz="3600" dirty="0"/>
              <a:t>是否陷阱，</a:t>
            </a:r>
            <a:r>
              <a:rPr lang="en-US" altLang="zh-TW" sz="3600" dirty="0"/>
              <a:t>Search: XXX+ </a:t>
            </a:r>
            <a:r>
              <a:rPr lang="zh-TW" altLang="en-US" sz="3600" dirty="0"/>
              <a:t>伏</a:t>
            </a:r>
            <a:r>
              <a:rPr lang="en-US" altLang="zh-TW" sz="3600" dirty="0"/>
              <a:t>”</a:t>
            </a:r>
          </a:p>
          <a:p>
            <a:r>
              <a:rPr lang="zh-TW" altLang="en-US" sz="3600" dirty="0"/>
              <a:t>如有懷疑，唔好</a:t>
            </a:r>
            <a:r>
              <a:rPr lang="zh-Hant" altLang="en-US" sz="3600" dirty="0"/>
              <a:t>俾</a:t>
            </a:r>
            <a:r>
              <a:rPr lang="zh-TW" altLang="en-US" sz="3600" dirty="0"/>
              <a:t>錢住，請先與本組老師傾傾</a:t>
            </a:r>
            <a:endParaRPr lang="en-US" altLang="zh-TW" sz="3600" dirty="0"/>
          </a:p>
          <a:p>
            <a:endParaRPr lang="en-US" sz="3600" dirty="0"/>
          </a:p>
        </p:txBody>
      </p:sp>
    </p:spTree>
    <p:extLst>
      <p:ext uri="{BB962C8B-B14F-4D97-AF65-F5344CB8AC3E}">
        <p14:creationId xmlns:p14="http://schemas.microsoft.com/office/powerpoint/2010/main" val="17216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放榜前準備</a:t>
            </a:r>
            <a:endParaRPr lang="zh-HK" altLang="en-US" sz="5400"/>
          </a:p>
        </p:txBody>
      </p:sp>
      <p:sp>
        <p:nvSpPr>
          <p:cNvPr id="3" name="內容版面配置區 2"/>
          <p:cNvSpPr>
            <a:spLocks noGrp="1"/>
          </p:cNvSpPr>
          <p:nvPr>
            <p:ph idx="1"/>
          </p:nvPr>
        </p:nvSpPr>
        <p:spPr/>
        <p:txBody>
          <a:bodyPr>
            <a:normAutofit/>
          </a:bodyPr>
          <a:lstStyle/>
          <a:p>
            <a:pPr marL="45720" indent="0">
              <a:buNone/>
            </a:pPr>
            <a:r>
              <a:rPr lang="zh-TW" altLang="en-US" sz="4800"/>
              <a:t>➤ 利用</a:t>
            </a:r>
            <a:r>
              <a:rPr lang="zh-TW" altLang="en-US" sz="4800">
                <a:hlinkClick r:id="rId2"/>
              </a:rPr>
              <a:t>資歷名冊</a:t>
            </a:r>
            <a:endParaRPr lang="en-US" altLang="zh-TW" sz="4800" dirty="0"/>
          </a:p>
          <a:p>
            <a:pPr marL="45720" indent="0">
              <a:buNone/>
            </a:pPr>
            <a:endParaRPr lang="zh-TW" altLang="en-US" sz="480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699" y="0"/>
            <a:ext cx="4848301" cy="6858000"/>
          </a:xfrm>
          <a:prstGeom prst="rect">
            <a:avLst/>
          </a:prstGeom>
        </p:spPr>
      </p:pic>
    </p:spTree>
    <p:extLst>
      <p:ext uri="{BB962C8B-B14F-4D97-AF65-F5344CB8AC3E}">
        <p14:creationId xmlns:p14="http://schemas.microsoft.com/office/powerpoint/2010/main" val="23428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放榜前準備</a:t>
            </a:r>
            <a:endParaRPr lang="zh-HK" altLang="en-US" sz="5400"/>
          </a:p>
        </p:txBody>
      </p:sp>
      <p:sp>
        <p:nvSpPr>
          <p:cNvPr id="3" name="內容版面配置區 2"/>
          <p:cNvSpPr>
            <a:spLocks noGrp="1"/>
          </p:cNvSpPr>
          <p:nvPr>
            <p:ph idx="1"/>
          </p:nvPr>
        </p:nvSpPr>
        <p:spPr/>
        <p:txBody>
          <a:bodyPr/>
          <a:lstStyle/>
          <a:p>
            <a:pPr marL="45720" indent="0">
              <a:buNone/>
            </a:pPr>
            <a:r>
              <a:rPr lang="zh-TW" altLang="en-US" sz="4800"/>
              <a:t>➤ 充實自我</a:t>
            </a:r>
            <a:endParaRPr lang="en-US" altLang="zh-TW" sz="4800" dirty="0"/>
          </a:p>
          <a:p>
            <a:pPr marL="45720" indent="0">
              <a:buNone/>
            </a:pPr>
            <a:r>
              <a:rPr lang="zh-TW" altLang="en-US" sz="4800"/>
              <a:t>➤ 提防兼職陷阱</a:t>
            </a:r>
            <a:endParaRPr lang="en-US" altLang="zh-TW" sz="4800" dirty="0"/>
          </a:p>
          <a:p>
            <a:endParaRPr lang="zh-HK" altLang="en-US"/>
          </a:p>
        </p:txBody>
      </p:sp>
    </p:spTree>
    <p:extLst>
      <p:ext uri="{BB962C8B-B14F-4D97-AF65-F5344CB8AC3E}">
        <p14:creationId xmlns:p14="http://schemas.microsoft.com/office/powerpoint/2010/main" val="195320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0969" y="1469829"/>
            <a:ext cx="9133730" cy="1233424"/>
          </a:xfrm>
        </p:spPr>
        <p:txBody>
          <a:bodyPr>
            <a:normAutofit/>
          </a:bodyPr>
          <a:lstStyle/>
          <a:p>
            <a:r>
              <a:rPr lang="zh-TW" altLang="en-US" sz="5400" dirty="0"/>
              <a:t>派發課程資料</a:t>
            </a:r>
            <a:endParaRPr lang="zh-HK" altLang="en-US" sz="5400" dirty="0"/>
          </a:p>
        </p:txBody>
      </p:sp>
    </p:spTree>
    <p:extLst>
      <p:ext uri="{BB962C8B-B14F-4D97-AF65-F5344CB8AC3E}">
        <p14:creationId xmlns:p14="http://schemas.microsoft.com/office/powerpoint/2010/main" val="285581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更多資訊</a:t>
            </a:r>
            <a:r>
              <a:rPr lang="en-US" altLang="zh-TW" dirty="0"/>
              <a:t>……</a:t>
            </a:r>
            <a:r>
              <a:rPr lang="zh-TW" altLang="en-US" dirty="0"/>
              <a:t>，未</a:t>
            </a:r>
            <a:r>
              <a:rPr lang="en-US" altLang="zh-TW" dirty="0"/>
              <a:t>add</a:t>
            </a:r>
            <a:r>
              <a:rPr lang="zh-TW" altLang="en-US" dirty="0"/>
              <a:t>記得</a:t>
            </a:r>
            <a:r>
              <a:rPr lang="en-US" altLang="zh-TW" dirty="0"/>
              <a:t>add</a:t>
            </a:r>
            <a:br>
              <a:rPr lang="en-US" altLang="zh-TW" dirty="0"/>
            </a:br>
            <a:r>
              <a:rPr lang="en-US" altLang="zh-TW" dirty="0" err="1"/>
              <a:t>skhlpss.calp</a:t>
            </a:r>
            <a:endParaRPr lang="zh-HK" altLang="en-US" dirty="0"/>
          </a:p>
        </p:txBody>
      </p:sp>
      <p:pic>
        <p:nvPicPr>
          <p:cNvPr id="4" name="圖片 3"/>
          <p:cNvPicPr>
            <a:picLocks noChangeAspect="1"/>
          </p:cNvPicPr>
          <p:nvPr/>
        </p:nvPicPr>
        <p:blipFill>
          <a:blip r:embed="rId2"/>
          <a:stretch>
            <a:fillRect/>
          </a:stretch>
        </p:blipFill>
        <p:spPr>
          <a:xfrm>
            <a:off x="480908" y="1485900"/>
            <a:ext cx="7365015" cy="3871711"/>
          </a:xfrm>
          <a:prstGeom prst="rect">
            <a:avLst/>
          </a:prstGeom>
        </p:spPr>
      </p:pic>
      <p:pic>
        <p:nvPicPr>
          <p:cNvPr id="5" name="圖片 4"/>
          <p:cNvPicPr>
            <a:picLocks noChangeAspect="1"/>
          </p:cNvPicPr>
          <p:nvPr/>
        </p:nvPicPr>
        <p:blipFill>
          <a:blip r:embed="rId3"/>
          <a:stretch>
            <a:fillRect/>
          </a:stretch>
        </p:blipFill>
        <p:spPr>
          <a:xfrm>
            <a:off x="4708848" y="3421755"/>
            <a:ext cx="6920774" cy="2929504"/>
          </a:xfrm>
          <a:prstGeom prst="rect">
            <a:avLst/>
          </a:prstGeom>
        </p:spPr>
      </p:pic>
    </p:spTree>
    <p:extLst>
      <p:ext uri="{BB962C8B-B14F-4D97-AF65-F5344CB8AC3E}">
        <p14:creationId xmlns:p14="http://schemas.microsoft.com/office/powerpoint/2010/main" val="6210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中六同學有條件取錄情況問卷</a:t>
            </a:r>
            <a:endParaRPr lang="zh-HK"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61" y="1462471"/>
            <a:ext cx="6989762" cy="702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橢圓 4"/>
          <p:cNvSpPr/>
          <p:nvPr/>
        </p:nvSpPr>
        <p:spPr>
          <a:xfrm>
            <a:off x="2822028" y="2112579"/>
            <a:ext cx="1308538" cy="480849"/>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61634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中六同學有條件取錄情況問卷</a:t>
            </a:r>
            <a:endParaRPr lang="zh-HK" alt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341" y="1708968"/>
            <a:ext cx="5481638"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012" y="2594740"/>
            <a:ext cx="3065353" cy="3065353"/>
          </a:xfrm>
          <a:prstGeom prst="rect">
            <a:avLst/>
          </a:prstGeom>
        </p:spPr>
      </p:pic>
    </p:spTree>
    <p:extLst>
      <p:ext uri="{BB962C8B-B14F-4D97-AF65-F5344CB8AC3E}">
        <p14:creationId xmlns:p14="http://schemas.microsoft.com/office/powerpoint/2010/main" val="398225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a:t>生涯規劃部問卷調查</a:t>
            </a:r>
            <a:endParaRPr lang="zh-HK" altLang="en-US" sz="5400"/>
          </a:p>
        </p:txBody>
      </p:sp>
      <p:pic>
        <p:nvPicPr>
          <p:cNvPr id="4" name="內容版面配置區 3"/>
          <p:cNvPicPr>
            <a:picLocks noGrp="1" noChangeAspect="1"/>
          </p:cNvPicPr>
          <p:nvPr>
            <p:ph idx="1"/>
          </p:nvPr>
        </p:nvPicPr>
        <p:blipFill>
          <a:blip r:embed="rId2"/>
          <a:stretch>
            <a:fillRect/>
          </a:stretch>
        </p:blipFill>
        <p:spPr>
          <a:xfrm>
            <a:off x="1693604" y="1312334"/>
            <a:ext cx="7914036" cy="4968148"/>
          </a:xfrm>
          <a:prstGeom prst="rect">
            <a:avLst/>
          </a:prstGeom>
        </p:spPr>
      </p:pic>
    </p:spTree>
    <p:extLst>
      <p:ext uri="{BB962C8B-B14F-4D97-AF65-F5344CB8AC3E}">
        <p14:creationId xmlns:p14="http://schemas.microsoft.com/office/powerpoint/2010/main" val="31409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祝大家</a:t>
            </a:r>
            <a:br>
              <a:rPr lang="en-US" altLang="zh-TW" dirty="0"/>
            </a:br>
            <a:r>
              <a:rPr lang="zh-TW" altLang="en-US"/>
              <a:t>人生路大豐收</a:t>
            </a:r>
            <a:endParaRPr lang="zh-TW"/>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6119" y="1031946"/>
            <a:ext cx="9902584" cy="1233424"/>
          </a:xfrm>
        </p:spPr>
        <p:txBody>
          <a:bodyPr>
            <a:noAutofit/>
          </a:bodyPr>
          <a:lstStyle/>
          <a:p>
            <a:r>
              <a:rPr lang="zh-TW" altLang="en-US" sz="5400" b="1" dirty="0"/>
              <a:t>大專報名備忘 </a:t>
            </a:r>
            <a:r>
              <a:rPr lang="en-US" altLang="zh-TW" sz="5400" b="1" dirty="0"/>
              <a:t>(</a:t>
            </a:r>
            <a:r>
              <a:rPr lang="zh-TW" altLang="en-US" sz="5400" b="1" dirty="0"/>
              <a:t>一</a:t>
            </a:r>
            <a:r>
              <a:rPr lang="en-US" altLang="zh-TW" sz="5400" b="1" dirty="0"/>
              <a:t>)</a:t>
            </a:r>
            <a:br>
              <a:rPr lang="en-US" altLang="zh-TW" sz="5400" b="1" dirty="0"/>
            </a:br>
            <a:r>
              <a:rPr lang="en-US" altLang="zh-TW" sz="5400" b="1" dirty="0"/>
              <a:t>VTC</a:t>
            </a:r>
            <a:r>
              <a:rPr lang="zh-HK" altLang="en-US" sz="5400" b="1" dirty="0"/>
              <a:t>申請</a:t>
            </a:r>
            <a:endParaRPr lang="zh-HK" altLang="en-US" sz="5400" dirty="0"/>
          </a:p>
        </p:txBody>
      </p:sp>
      <p:sp>
        <p:nvSpPr>
          <p:cNvPr id="3" name="內容版面配置區 2"/>
          <p:cNvSpPr>
            <a:spLocks noGrp="1"/>
          </p:cNvSpPr>
          <p:nvPr>
            <p:ph idx="1"/>
          </p:nvPr>
        </p:nvSpPr>
        <p:spPr>
          <a:xfrm>
            <a:off x="643943" y="2413179"/>
            <a:ext cx="10612192" cy="4019425"/>
          </a:xfrm>
        </p:spPr>
        <p:txBody>
          <a:bodyPr>
            <a:normAutofit fontScale="92500" lnSpcReduction="10000"/>
          </a:bodyPr>
          <a:lstStyle/>
          <a:p>
            <a:pPr marL="45720" indent="0">
              <a:buNone/>
            </a:pPr>
            <a:r>
              <a:rPr lang="zh-TW" altLang="en-US" sz="2800" dirty="0"/>
              <a:t>➤ </a:t>
            </a:r>
            <a:r>
              <a:rPr lang="en-US" altLang="zh-TW" sz="2800" dirty="0"/>
              <a:t>2019 </a:t>
            </a:r>
            <a:r>
              <a:rPr lang="zh-TW" altLang="en-US" sz="2800" dirty="0"/>
              <a:t>年 </a:t>
            </a:r>
            <a:r>
              <a:rPr lang="en-US" altLang="zh-TW" sz="2800" dirty="0"/>
              <a:t>2 </a:t>
            </a:r>
            <a:r>
              <a:rPr lang="zh-TW" altLang="en-US" sz="2800" dirty="0"/>
              <a:t>月 </a:t>
            </a:r>
            <a:r>
              <a:rPr lang="en-US" altLang="zh-TW" sz="2800" dirty="0"/>
              <a:t>28 </a:t>
            </a:r>
            <a:r>
              <a:rPr lang="zh-TW" altLang="en-US" sz="2800" dirty="0"/>
              <a:t>日或之前：完成報名程序</a:t>
            </a:r>
            <a:endParaRPr lang="en-US" altLang="zh-TW" sz="2800" dirty="0"/>
          </a:p>
          <a:p>
            <a:pPr marL="45720" indent="0">
              <a:buNone/>
            </a:pPr>
            <a:r>
              <a:rPr lang="zh-TW" altLang="en-US" sz="2800" dirty="0"/>
              <a:t>➤ </a:t>
            </a:r>
            <a:r>
              <a:rPr lang="en-US" altLang="zh-TW" sz="2800" dirty="0"/>
              <a:t>2019 </a:t>
            </a:r>
            <a:r>
              <a:rPr lang="zh-TW" altLang="en-US" sz="2800" dirty="0"/>
              <a:t>年 </a:t>
            </a:r>
            <a:r>
              <a:rPr lang="en-US" altLang="zh-TW" sz="2800" dirty="0"/>
              <a:t>4 </a:t>
            </a:r>
            <a:r>
              <a:rPr lang="zh-TW" altLang="en-US" sz="2800" dirty="0"/>
              <a:t>月 </a:t>
            </a:r>
            <a:r>
              <a:rPr lang="en-US" altLang="zh-TW" sz="2800" dirty="0"/>
              <a:t>26 </a:t>
            </a:r>
            <a:r>
              <a:rPr lang="zh-TW" altLang="en-US" sz="2800" dirty="0"/>
              <a:t>日或之前：遞交「學生學習概覽」</a:t>
            </a:r>
            <a:endParaRPr lang="en-US" altLang="zh-TW" sz="2800" dirty="0"/>
          </a:p>
          <a:p>
            <a:pPr marL="45720" indent="0">
              <a:buNone/>
            </a:pPr>
            <a:r>
              <a:rPr lang="zh-TW" altLang="en-US" sz="2800" dirty="0"/>
              <a:t>➤ </a:t>
            </a:r>
            <a:r>
              <a:rPr lang="en-US" altLang="zh-TW" sz="2800" dirty="0"/>
              <a:t>2019 </a:t>
            </a:r>
            <a:r>
              <a:rPr lang="zh-TW" altLang="en-US" sz="2800" dirty="0"/>
              <a:t>年 </a:t>
            </a:r>
            <a:r>
              <a:rPr lang="en-US" altLang="zh-TW" sz="2800" dirty="0"/>
              <a:t>5 </a:t>
            </a:r>
            <a:r>
              <a:rPr lang="zh-TW" altLang="en-US" sz="2800" dirty="0"/>
              <a:t>⽉上旬至中旬：更改課程選擇或次序</a:t>
            </a:r>
            <a:r>
              <a:rPr lang="en-US" altLang="zh-Hant" sz="2800" dirty="0"/>
              <a:t>/</a:t>
            </a:r>
          </a:p>
          <a:p>
            <a:pPr marL="45720" indent="0">
              <a:buNone/>
            </a:pPr>
            <a:r>
              <a:rPr lang="en-HK" altLang="zh-TW" sz="2800" dirty="0"/>
              <a:t>				</a:t>
            </a:r>
            <a:r>
              <a:rPr lang="zh-TW" altLang="en-US" sz="2800" dirty="0"/>
              <a:t>參加選科策略資訊⽇及簡介會</a:t>
            </a:r>
          </a:p>
          <a:p>
            <a:pPr marL="45720" indent="0">
              <a:buNone/>
            </a:pPr>
            <a:r>
              <a:rPr lang="zh-TW" altLang="en-US" sz="2800" dirty="0"/>
              <a:t>➤ </a:t>
            </a:r>
            <a:r>
              <a:rPr lang="en-US" altLang="zh-TW" sz="2800" dirty="0"/>
              <a:t>2019 </a:t>
            </a:r>
            <a:r>
              <a:rPr lang="zh-TW" altLang="en-US" sz="2800" dirty="0"/>
              <a:t>年 </a:t>
            </a:r>
            <a:r>
              <a:rPr lang="en-US" altLang="zh-TW" sz="2800" dirty="0"/>
              <a:t>5 </a:t>
            </a:r>
            <a:r>
              <a:rPr lang="zh-TW" altLang="en-US" sz="2800" dirty="0"/>
              <a:t>⽉下旬至 </a:t>
            </a:r>
            <a:r>
              <a:rPr lang="en-US" altLang="zh-TW" sz="2800" dirty="0"/>
              <a:t>6 </a:t>
            </a:r>
            <a:r>
              <a:rPr lang="zh-TW" altLang="en-US" sz="2800" dirty="0"/>
              <a:t>⽉上旬：參加⾯試 </a:t>
            </a:r>
            <a:r>
              <a:rPr lang="en-US" altLang="zh-TW" sz="2800" dirty="0"/>
              <a:t>/ </a:t>
            </a:r>
            <a:r>
              <a:rPr lang="zh-TW" altLang="en-US" sz="2800" dirty="0"/>
              <a:t>測試 </a:t>
            </a:r>
            <a:r>
              <a:rPr lang="en-US" altLang="zh-TW" sz="2800" dirty="0"/>
              <a:t>(</a:t>
            </a:r>
            <a:r>
              <a:rPr lang="zh-TW" altLang="en-US" sz="2800" dirty="0"/>
              <a:t>如適⽤</a:t>
            </a:r>
            <a:r>
              <a:rPr lang="en-US" altLang="zh-TW" sz="2800" dirty="0"/>
              <a:t>)</a:t>
            </a:r>
          </a:p>
          <a:p>
            <a:pPr marL="45720" indent="0">
              <a:buNone/>
            </a:pPr>
            <a:r>
              <a:rPr lang="zh-TW" altLang="en-US" sz="2800" dirty="0"/>
              <a:t>➤ </a:t>
            </a:r>
            <a:r>
              <a:rPr lang="en-US" altLang="zh-TW" sz="2800" dirty="0"/>
              <a:t>2019 </a:t>
            </a:r>
            <a:r>
              <a:rPr lang="zh-TW" altLang="en-US" sz="2800" dirty="0"/>
              <a:t>年 </a:t>
            </a:r>
            <a:r>
              <a:rPr lang="en-US" altLang="zh-TW" sz="2800" dirty="0"/>
              <a:t>6 </a:t>
            </a:r>
            <a:r>
              <a:rPr lang="zh-TW" altLang="en-US" sz="2800" dirty="0"/>
              <a:t>⽉中旬：查閱有條件取錄通知</a:t>
            </a:r>
            <a:endParaRPr lang="zh-HK" altLang="en-US" sz="2800" dirty="0"/>
          </a:p>
          <a:p>
            <a:pPr marL="45720" indent="0">
              <a:buNone/>
            </a:pPr>
            <a:r>
              <a:rPr lang="zh-TW" altLang="en-US" sz="2800" dirty="0"/>
              <a:t>➤ </a:t>
            </a:r>
            <a:r>
              <a:rPr lang="en-US" altLang="zh-TW" sz="2800" dirty="0"/>
              <a:t>2019 </a:t>
            </a:r>
            <a:r>
              <a:rPr lang="zh-TW" altLang="en-US" sz="2800" dirty="0"/>
              <a:t>年 </a:t>
            </a:r>
            <a:r>
              <a:rPr lang="en-US" altLang="zh-TW" sz="2800" dirty="0"/>
              <a:t>7 </a:t>
            </a:r>
            <a:r>
              <a:rPr lang="zh-TW" altLang="en-US" sz="2800" dirty="0"/>
              <a:t>月</a:t>
            </a:r>
            <a:r>
              <a:rPr lang="en-US" altLang="zh-Hant" sz="2800" dirty="0"/>
              <a:t>(</a:t>
            </a:r>
            <a:r>
              <a:rPr lang="zh-Hant" altLang="en-US" sz="2800" dirty="0"/>
              <a:t>放榜後</a:t>
            </a:r>
            <a:r>
              <a:rPr lang="en-US" altLang="zh-Hant" sz="2800" dirty="0"/>
              <a:t>)</a:t>
            </a:r>
            <a:r>
              <a:rPr lang="zh-TW" altLang="en-US" sz="2800" dirty="0"/>
              <a:t>：完成註冊手續</a:t>
            </a:r>
          </a:p>
        </p:txBody>
      </p:sp>
    </p:spTree>
    <p:extLst>
      <p:ext uri="{BB962C8B-B14F-4D97-AF65-F5344CB8AC3E}">
        <p14:creationId xmlns:p14="http://schemas.microsoft.com/office/powerpoint/2010/main" val="32281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EB6730-9A3A-334B-8F81-FD270DEAAE43}"/>
              </a:ext>
            </a:extLst>
          </p:cNvPr>
          <p:cNvGraphicFramePr>
            <a:graphicFrameLocks noGrp="1"/>
          </p:cNvGraphicFramePr>
          <p:nvPr>
            <p:ph idx="1"/>
            <p:extLst>
              <p:ext uri="{D42A27DB-BD31-4B8C-83A1-F6EECF244321}">
                <p14:modId xmlns:p14="http://schemas.microsoft.com/office/powerpoint/2010/main" val="826249194"/>
              </p:ext>
            </p:extLst>
          </p:nvPr>
        </p:nvGraphicFramePr>
        <p:xfrm>
          <a:off x="2300724" y="2733385"/>
          <a:ext cx="7473374" cy="2822288"/>
        </p:xfrm>
        <a:graphic>
          <a:graphicData uri="http://schemas.openxmlformats.org/drawingml/2006/table">
            <a:tbl>
              <a:tblPr>
                <a:tableStyleId>{16D9F66E-5EB9-4882-86FB-DCBF35E3C3E4}</a:tableStyleId>
              </a:tblPr>
              <a:tblGrid>
                <a:gridCol w="3736687">
                  <a:extLst>
                    <a:ext uri="{9D8B030D-6E8A-4147-A177-3AD203B41FA5}">
                      <a16:colId xmlns:a16="http://schemas.microsoft.com/office/drawing/2014/main" val="3245911023"/>
                    </a:ext>
                  </a:extLst>
                </a:gridCol>
                <a:gridCol w="3736687">
                  <a:extLst>
                    <a:ext uri="{9D8B030D-6E8A-4147-A177-3AD203B41FA5}">
                      <a16:colId xmlns:a16="http://schemas.microsoft.com/office/drawing/2014/main" val="417778985"/>
                    </a:ext>
                  </a:extLst>
                </a:gridCol>
              </a:tblGrid>
              <a:tr h="1411144">
                <a:tc>
                  <a:txBody>
                    <a:bodyPr/>
                    <a:lstStyle/>
                    <a:p>
                      <a:pPr algn="ctr" fontAlgn="b"/>
                      <a:r>
                        <a:rPr lang="en-HK" sz="4000" u="none" strike="noStrike" dirty="0">
                          <a:effectLst/>
                        </a:rPr>
                        <a:t>Paid</a:t>
                      </a:r>
                      <a:endParaRPr lang="en-HK" sz="4000" b="0" i="0" u="none" strike="noStrike" dirty="0">
                        <a:effectLst/>
                        <a:latin typeface="Arial" panose="020B0604020202020204" pitchFamily="34" charset="0"/>
                      </a:endParaRPr>
                    </a:p>
                  </a:txBody>
                  <a:tcPr marL="9525" marR="9525" marT="9525" marB="0" anchor="ctr"/>
                </a:tc>
                <a:tc>
                  <a:txBody>
                    <a:bodyPr/>
                    <a:lstStyle/>
                    <a:p>
                      <a:pPr algn="ctr" fontAlgn="b"/>
                      <a:r>
                        <a:rPr lang="en-HK" sz="4000" u="none" strike="noStrike" dirty="0">
                          <a:effectLst/>
                        </a:rPr>
                        <a:t>42</a:t>
                      </a:r>
                      <a:endParaRPr lang="en-HK" sz="4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188205609"/>
                  </a:ext>
                </a:extLst>
              </a:tr>
              <a:tr h="1411144">
                <a:tc>
                  <a:txBody>
                    <a:bodyPr/>
                    <a:lstStyle/>
                    <a:p>
                      <a:pPr algn="ctr" fontAlgn="b"/>
                      <a:r>
                        <a:rPr lang="en-HK" sz="4000" u="none" strike="noStrike">
                          <a:effectLst/>
                        </a:rPr>
                        <a:t>Submitted</a:t>
                      </a:r>
                      <a:endParaRPr lang="en-HK" sz="4000" b="0" i="0" u="none" strike="noStrike">
                        <a:effectLst/>
                        <a:latin typeface="Arial" panose="020B0604020202020204" pitchFamily="34" charset="0"/>
                      </a:endParaRPr>
                    </a:p>
                  </a:txBody>
                  <a:tcPr marL="9525" marR="9525" marT="9525" marB="0" anchor="ctr"/>
                </a:tc>
                <a:tc>
                  <a:txBody>
                    <a:bodyPr/>
                    <a:lstStyle/>
                    <a:p>
                      <a:pPr algn="ctr" fontAlgn="b"/>
                      <a:r>
                        <a:rPr lang="en-HK" sz="4000" u="none" strike="noStrike" dirty="0">
                          <a:effectLst/>
                        </a:rPr>
                        <a:t>75</a:t>
                      </a:r>
                      <a:endParaRPr lang="en-HK" sz="4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417048120"/>
                  </a:ext>
                </a:extLst>
              </a:tr>
            </a:tbl>
          </a:graphicData>
        </a:graphic>
      </p:graphicFrame>
      <p:sp>
        <p:nvSpPr>
          <p:cNvPr id="8" name="標題 1">
            <a:extLst>
              <a:ext uri="{FF2B5EF4-FFF2-40B4-BE49-F238E27FC236}">
                <a16:creationId xmlns:a16="http://schemas.microsoft.com/office/drawing/2014/main" id="{FB569E80-52BC-5D44-AC14-72CF14986C5D}"/>
              </a:ext>
            </a:extLst>
          </p:cNvPr>
          <p:cNvSpPr>
            <a:spLocks noGrp="1"/>
          </p:cNvSpPr>
          <p:nvPr>
            <p:ph type="title"/>
          </p:nvPr>
        </p:nvSpPr>
        <p:spPr>
          <a:xfrm>
            <a:off x="1086119" y="1031946"/>
            <a:ext cx="9902584" cy="1233424"/>
          </a:xfrm>
        </p:spPr>
        <p:txBody>
          <a:bodyPr>
            <a:noAutofit/>
          </a:bodyPr>
          <a:lstStyle/>
          <a:p>
            <a:r>
              <a:rPr lang="zh-TW" altLang="en-US" sz="5400" b="1" dirty="0"/>
              <a:t>大專報名備忘 </a:t>
            </a:r>
            <a:r>
              <a:rPr lang="en-US" altLang="zh-TW" sz="5400" b="1" dirty="0"/>
              <a:t>(</a:t>
            </a:r>
            <a:r>
              <a:rPr lang="zh-TW" altLang="en-US" sz="5400" b="1" dirty="0"/>
              <a:t>一</a:t>
            </a:r>
            <a:r>
              <a:rPr lang="en-US" altLang="zh-TW" sz="5400" b="1" dirty="0"/>
              <a:t>)</a:t>
            </a:r>
            <a:br>
              <a:rPr lang="en-US" altLang="zh-TW" sz="5400" b="1" dirty="0"/>
            </a:br>
            <a:r>
              <a:rPr lang="en-US" altLang="zh-TW" sz="5400" b="1" dirty="0"/>
              <a:t>VTC</a:t>
            </a:r>
            <a:r>
              <a:rPr lang="zh-HK" altLang="en-US" sz="5400" b="1" dirty="0"/>
              <a:t>申請</a:t>
            </a:r>
            <a:endParaRPr lang="zh-HK" altLang="en-US" sz="5400" dirty="0"/>
          </a:p>
        </p:txBody>
      </p:sp>
    </p:spTree>
    <p:extLst>
      <p:ext uri="{BB962C8B-B14F-4D97-AF65-F5344CB8AC3E}">
        <p14:creationId xmlns:p14="http://schemas.microsoft.com/office/powerpoint/2010/main" val="3514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2333" y="800127"/>
            <a:ext cx="9133730" cy="1233424"/>
          </a:xfrm>
        </p:spPr>
        <p:txBody>
          <a:bodyPr>
            <a:normAutofit fontScale="90000"/>
          </a:bodyPr>
          <a:lstStyle/>
          <a:p>
            <a:r>
              <a:rPr lang="zh-TW" altLang="en-US" sz="6000" b="1" dirty="0"/>
              <a:t>大專報名備忘 </a:t>
            </a:r>
            <a:r>
              <a:rPr lang="en-US" altLang="zh-TW" sz="6000" b="1" dirty="0"/>
              <a:t>(</a:t>
            </a:r>
            <a:r>
              <a:rPr lang="zh-TW" altLang="en-US" sz="6000" b="1" dirty="0"/>
              <a:t>一</a:t>
            </a:r>
            <a:r>
              <a:rPr lang="en-US" altLang="zh-TW" sz="6000" b="1" dirty="0"/>
              <a:t>)</a:t>
            </a:r>
            <a:br>
              <a:rPr lang="en-US" altLang="zh-TW" sz="6000" b="1" dirty="0"/>
            </a:br>
            <a:r>
              <a:rPr lang="en-US" altLang="zh-TW" sz="6000" b="1" dirty="0"/>
              <a:t>VTC</a:t>
            </a:r>
            <a:r>
              <a:rPr lang="zh-HK" altLang="en-US" sz="6000" b="1" dirty="0"/>
              <a:t>後補申請</a:t>
            </a:r>
          </a:p>
        </p:txBody>
      </p:sp>
      <p:sp>
        <p:nvSpPr>
          <p:cNvPr id="3" name="內容版面配置區 2"/>
          <p:cNvSpPr>
            <a:spLocks noGrp="1"/>
          </p:cNvSpPr>
          <p:nvPr>
            <p:ph idx="1"/>
          </p:nvPr>
        </p:nvSpPr>
        <p:spPr>
          <a:xfrm>
            <a:off x="958634" y="1704841"/>
            <a:ext cx="10264462" cy="4152901"/>
          </a:xfrm>
        </p:spPr>
        <p:txBody>
          <a:bodyPr>
            <a:noAutofit/>
          </a:bodyPr>
          <a:lstStyle/>
          <a:p>
            <a:pPr marL="45720" indent="0">
              <a:buNone/>
            </a:pPr>
            <a:endParaRPr lang="en-US" altLang="zh-HK" sz="2800" dirty="0"/>
          </a:p>
          <a:p>
            <a:pPr marL="45720" indent="0">
              <a:buNone/>
            </a:pPr>
            <a:r>
              <a:rPr lang="zh-HK" altLang="en-US" sz="2800" dirty="0">
                <a:solidFill>
                  <a:srgbClr val="FF0000"/>
                </a:solidFill>
              </a:rPr>
              <a:t>➤ </a:t>
            </a:r>
            <a:r>
              <a:rPr lang="en-US" altLang="zh-HK" sz="2800" dirty="0">
                <a:solidFill>
                  <a:srgbClr val="FF0000"/>
                </a:solidFill>
                <a:hlinkClick r:id="rId2"/>
              </a:rPr>
              <a:t>201</a:t>
            </a:r>
            <a:r>
              <a:rPr lang="en-US" altLang="zh-TW" sz="2800" dirty="0">
                <a:solidFill>
                  <a:srgbClr val="FF0000"/>
                </a:solidFill>
                <a:hlinkClick r:id="rId2"/>
              </a:rPr>
              <a:t>9</a:t>
            </a:r>
            <a:r>
              <a:rPr lang="en-US" altLang="zh-HK" sz="2800" dirty="0">
                <a:solidFill>
                  <a:srgbClr val="FF0000"/>
                </a:solidFill>
                <a:hlinkClick r:id="rId2"/>
              </a:rPr>
              <a:t> </a:t>
            </a:r>
            <a:r>
              <a:rPr lang="zh-HK" altLang="en-US" sz="2800" dirty="0">
                <a:solidFill>
                  <a:srgbClr val="FF0000"/>
                </a:solidFill>
                <a:hlinkClick r:id="rId2"/>
              </a:rPr>
              <a:t>年 </a:t>
            </a:r>
            <a:r>
              <a:rPr lang="en-US" altLang="zh-HK" sz="2800" dirty="0">
                <a:solidFill>
                  <a:srgbClr val="FF0000"/>
                </a:solidFill>
                <a:hlinkClick r:id="rId2"/>
              </a:rPr>
              <a:t>3 </a:t>
            </a:r>
            <a:r>
              <a:rPr lang="zh-HK" altLang="en-US" sz="2800" dirty="0">
                <a:solidFill>
                  <a:srgbClr val="FF0000"/>
                </a:solidFill>
                <a:hlinkClick r:id="rId2"/>
              </a:rPr>
              <a:t>⽉ </a:t>
            </a:r>
            <a:r>
              <a:rPr lang="en-US" altLang="zh-HK" sz="2800" dirty="0">
                <a:solidFill>
                  <a:srgbClr val="FF0000"/>
                </a:solidFill>
                <a:hlinkClick r:id="rId2"/>
              </a:rPr>
              <a:t>1 </a:t>
            </a:r>
            <a:r>
              <a:rPr lang="zh-HK" altLang="en-US" sz="2800" dirty="0">
                <a:solidFill>
                  <a:srgbClr val="FF0000"/>
                </a:solidFill>
                <a:hlinkClick r:id="rId2"/>
              </a:rPr>
              <a:t>⽇至 </a:t>
            </a:r>
            <a:r>
              <a:rPr lang="en-US" altLang="zh-HK" sz="2800" dirty="0">
                <a:solidFill>
                  <a:srgbClr val="FF0000"/>
                </a:solidFill>
                <a:hlinkClick r:id="rId2"/>
              </a:rPr>
              <a:t>5 </a:t>
            </a:r>
            <a:r>
              <a:rPr lang="zh-HK" altLang="en-US" sz="2800" dirty="0">
                <a:solidFill>
                  <a:srgbClr val="FF0000"/>
                </a:solidFill>
                <a:hlinkClick r:id="rId2"/>
              </a:rPr>
              <a:t>⽉ </a:t>
            </a:r>
            <a:r>
              <a:rPr lang="en-US" altLang="zh-HK" sz="2800" dirty="0">
                <a:solidFill>
                  <a:srgbClr val="FF0000"/>
                </a:solidFill>
                <a:hlinkClick r:id="rId2"/>
              </a:rPr>
              <a:t>10 </a:t>
            </a:r>
            <a:r>
              <a:rPr lang="zh-HK" altLang="en-US" sz="2800" dirty="0">
                <a:solidFill>
                  <a:srgbClr val="FF0000"/>
                </a:solidFill>
                <a:hlinkClick r:id="rId2"/>
              </a:rPr>
              <a:t>⽇</a:t>
            </a:r>
            <a:r>
              <a:rPr lang="en-US" altLang="zh-TW" sz="2800" dirty="0">
                <a:solidFill>
                  <a:srgbClr val="FF0000"/>
                </a:solidFill>
                <a:hlinkClick r:id="rId2"/>
              </a:rPr>
              <a:t>(</a:t>
            </a:r>
            <a:r>
              <a:rPr lang="zh-TW" altLang="en-US" sz="2800" dirty="0">
                <a:solidFill>
                  <a:srgbClr val="FF0000"/>
                </a:solidFill>
                <a:hlinkClick r:id="rId2"/>
              </a:rPr>
              <a:t>未確定</a:t>
            </a:r>
            <a:r>
              <a:rPr lang="en-US" altLang="zh-TW" sz="2800" dirty="0">
                <a:solidFill>
                  <a:srgbClr val="FF0000"/>
                </a:solidFill>
                <a:hlinkClick r:id="rId2"/>
              </a:rPr>
              <a:t>)</a:t>
            </a:r>
            <a:endParaRPr lang="zh-HK" altLang="en-US" sz="2800" dirty="0">
              <a:solidFill>
                <a:srgbClr val="FF0000"/>
              </a:solidFill>
            </a:endParaRPr>
          </a:p>
        </p:txBody>
      </p:sp>
    </p:spTree>
    <p:extLst>
      <p:ext uri="{BB962C8B-B14F-4D97-AF65-F5344CB8AC3E}">
        <p14:creationId xmlns:p14="http://schemas.microsoft.com/office/powerpoint/2010/main" val="360601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5060" y="825885"/>
            <a:ext cx="9133730" cy="1233424"/>
          </a:xfrm>
        </p:spPr>
        <p:txBody>
          <a:bodyPr>
            <a:noAutofit/>
          </a:bodyPr>
          <a:lstStyle/>
          <a:p>
            <a:r>
              <a:rPr lang="zh-TW" altLang="en-US" sz="5400" b="1"/>
              <a:t>大專報名備忘 </a:t>
            </a:r>
            <a:r>
              <a:rPr lang="en-US" altLang="zh-TW" sz="5400" b="1" dirty="0"/>
              <a:t>(</a:t>
            </a:r>
            <a:r>
              <a:rPr lang="zh-TW" altLang="en-US" sz="5400" b="1"/>
              <a:t>二</a:t>
            </a:r>
            <a:r>
              <a:rPr lang="en-US" altLang="zh-TW" sz="5400" b="1" dirty="0"/>
              <a:t>)</a:t>
            </a:r>
            <a:br>
              <a:rPr lang="en-US" altLang="zh-TW" sz="5400" b="1" dirty="0"/>
            </a:br>
            <a:r>
              <a:rPr lang="en-US" altLang="zh-HK" sz="5400" b="1" dirty="0"/>
              <a:t>EAPP</a:t>
            </a:r>
            <a:r>
              <a:rPr lang="zh-HK" altLang="en-US" sz="5400" b="1"/>
              <a:t>申請</a:t>
            </a:r>
          </a:p>
        </p:txBody>
      </p:sp>
      <p:sp>
        <p:nvSpPr>
          <p:cNvPr id="3" name="內容版面配置區 2"/>
          <p:cNvSpPr>
            <a:spLocks noGrp="1"/>
          </p:cNvSpPr>
          <p:nvPr>
            <p:ph idx="1"/>
          </p:nvPr>
        </p:nvSpPr>
        <p:spPr>
          <a:xfrm>
            <a:off x="1013417" y="2451816"/>
            <a:ext cx="9134856" cy="4152901"/>
          </a:xfrm>
        </p:spPr>
        <p:txBody>
          <a:bodyPr>
            <a:normAutofit/>
          </a:bodyPr>
          <a:lstStyle/>
          <a:p>
            <a:pPr marL="45720" indent="0">
              <a:buNone/>
            </a:pPr>
            <a:r>
              <a:rPr lang="en-US" altLang="zh-HK" sz="3200" dirty="0"/>
              <a:t>➤ </a:t>
            </a:r>
            <a:r>
              <a:rPr lang="en-US" altLang="zh-HK" sz="3200" dirty="0">
                <a:hlinkClick r:id="rId2"/>
              </a:rPr>
              <a:t>www.eapp.gov.hk</a:t>
            </a:r>
            <a:endParaRPr lang="en-US" altLang="zh-HK" sz="3200" dirty="0"/>
          </a:p>
          <a:p>
            <a:pPr marL="45720" indent="0">
              <a:buNone/>
            </a:pPr>
            <a:r>
              <a:rPr lang="zh-TW" altLang="en-US" sz="3200" dirty="0"/>
              <a:t>➤ </a:t>
            </a:r>
            <a:r>
              <a:rPr lang="en-US" altLang="zh-TW" sz="3200" dirty="0"/>
              <a:t>2019</a:t>
            </a:r>
            <a:r>
              <a:rPr lang="zh-TW" altLang="en-US" sz="3200" dirty="0"/>
              <a:t>年</a:t>
            </a:r>
            <a:r>
              <a:rPr lang="en-US" altLang="zh-TW" sz="3200" dirty="0"/>
              <a:t>5</a:t>
            </a:r>
            <a:r>
              <a:rPr lang="zh-TW" altLang="en-US" sz="3200" dirty="0"/>
              <a:t>⽉</a:t>
            </a:r>
            <a:r>
              <a:rPr lang="en-US" altLang="zh-TW" sz="3200" dirty="0"/>
              <a:t>14</a:t>
            </a:r>
            <a:r>
              <a:rPr lang="zh-TW" altLang="en-US" sz="3200" dirty="0"/>
              <a:t>⽇：</a:t>
            </a:r>
            <a:r>
              <a:rPr lang="en-US" altLang="zh-TW" sz="3200" dirty="0"/>
              <a:t>E-APP</a:t>
            </a:r>
            <a:r>
              <a:rPr lang="zh-TW" altLang="en-US" sz="3200" dirty="0"/>
              <a:t>⾸輪申請截⽌⽇期</a:t>
            </a:r>
          </a:p>
          <a:p>
            <a:pPr marL="45720" indent="0">
              <a:buNone/>
            </a:pPr>
            <a:r>
              <a:rPr lang="zh-TW" altLang="en-US" sz="3200" dirty="0"/>
              <a:t>➤ </a:t>
            </a:r>
            <a:r>
              <a:rPr lang="en-US" altLang="zh-TW" sz="3200" dirty="0"/>
              <a:t>2019</a:t>
            </a:r>
            <a:r>
              <a:rPr lang="zh-TW" altLang="en-US" sz="3200" dirty="0"/>
              <a:t>年</a:t>
            </a:r>
            <a:r>
              <a:rPr lang="en-US" altLang="zh-TW" sz="3200" dirty="0"/>
              <a:t>5</a:t>
            </a:r>
            <a:r>
              <a:rPr lang="zh-TW" altLang="en-US" sz="3200" dirty="0"/>
              <a:t>⽉</a:t>
            </a:r>
            <a:r>
              <a:rPr lang="en-US" altLang="zh-TW" sz="3200" dirty="0"/>
              <a:t>21</a:t>
            </a:r>
            <a:r>
              <a:rPr lang="zh-TW" altLang="en-US" sz="3200" dirty="0"/>
              <a:t>⽇</a:t>
            </a:r>
            <a:r>
              <a:rPr lang="en-US" altLang="zh-TW" sz="3200" dirty="0"/>
              <a:t>-6</a:t>
            </a:r>
            <a:r>
              <a:rPr lang="zh-TW" altLang="en-US" sz="3200" dirty="0"/>
              <a:t>⽉</a:t>
            </a:r>
            <a:r>
              <a:rPr lang="en-US" altLang="zh-TW" sz="3200" dirty="0"/>
              <a:t>30</a:t>
            </a:r>
            <a:r>
              <a:rPr lang="zh-TW" altLang="en-US" sz="3200" dirty="0"/>
              <a:t>⽇：</a:t>
            </a:r>
            <a:r>
              <a:rPr lang="en-US" altLang="zh-TW" sz="3200" dirty="0"/>
              <a:t>E-APP</a:t>
            </a:r>
            <a:r>
              <a:rPr lang="zh-TW" altLang="en-US" sz="3200" dirty="0"/>
              <a:t>次輪申請</a:t>
            </a:r>
            <a:endParaRPr lang="en-US" altLang="zh-TW" sz="3200" dirty="0"/>
          </a:p>
          <a:p>
            <a:pPr marL="45720" indent="0">
              <a:buNone/>
            </a:pPr>
            <a:r>
              <a:rPr lang="zh-TW" altLang="en-US" sz="3200" dirty="0"/>
              <a:t>➤</a:t>
            </a:r>
            <a:r>
              <a:rPr lang="zh-HK" altLang="en-US" sz="3200" dirty="0"/>
              <a:t> </a:t>
            </a:r>
            <a:r>
              <a:rPr lang="en-US" altLang="zh-HK" sz="3200" dirty="0"/>
              <a:t>2019</a:t>
            </a:r>
            <a:r>
              <a:rPr lang="zh-HK" altLang="en-US" sz="3200" dirty="0"/>
              <a:t>年</a:t>
            </a:r>
            <a:r>
              <a:rPr lang="en-US" altLang="zh-HK" sz="3200" dirty="0"/>
              <a:t>8</a:t>
            </a:r>
            <a:r>
              <a:rPr lang="zh-HK" altLang="en-US" sz="3200" dirty="0"/>
              <a:t>月</a:t>
            </a:r>
            <a:r>
              <a:rPr lang="en-US" altLang="zh-HK" sz="3200" dirty="0"/>
              <a:t>5</a:t>
            </a:r>
            <a:r>
              <a:rPr lang="zh-HK" altLang="en-US" sz="3200" dirty="0"/>
              <a:t>日</a:t>
            </a:r>
            <a:r>
              <a:rPr lang="zh-TW" altLang="en-US" sz="3200" dirty="0"/>
              <a:t>：聯招公布參加</a:t>
            </a:r>
            <a:r>
              <a:rPr lang="en-US" altLang="zh-TW" sz="3200" dirty="0"/>
              <a:t>2018</a:t>
            </a:r>
            <a:r>
              <a:rPr lang="zh-TW" altLang="en-US" sz="3200" dirty="0"/>
              <a:t>年文憑試申請人的正式遴選結果</a:t>
            </a:r>
            <a:endParaRPr lang="zh-HK" altLang="en-US" sz="3200" dirty="0"/>
          </a:p>
        </p:txBody>
      </p:sp>
    </p:spTree>
    <p:extLst>
      <p:ext uri="{BB962C8B-B14F-4D97-AF65-F5344CB8AC3E}">
        <p14:creationId xmlns:p14="http://schemas.microsoft.com/office/powerpoint/2010/main" val="368675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5060" y="825885"/>
            <a:ext cx="9133730" cy="1233424"/>
          </a:xfrm>
        </p:spPr>
        <p:txBody>
          <a:bodyPr>
            <a:noAutofit/>
          </a:bodyPr>
          <a:lstStyle/>
          <a:p>
            <a:r>
              <a:rPr lang="zh-TW" altLang="en-US" sz="5400" b="1"/>
              <a:t>大專報名備忘 </a:t>
            </a:r>
            <a:r>
              <a:rPr lang="en-US" altLang="zh-TW" sz="5400" b="1" dirty="0"/>
              <a:t>(</a:t>
            </a:r>
            <a:r>
              <a:rPr lang="zh-TW" altLang="en-US" sz="5400" b="1"/>
              <a:t>三</a:t>
            </a:r>
            <a:r>
              <a:rPr lang="en-US" altLang="zh-TW" sz="5400" b="1" dirty="0"/>
              <a:t>)</a:t>
            </a:r>
            <a:br>
              <a:rPr lang="en-US" altLang="zh-TW" sz="5400" b="1" dirty="0"/>
            </a:br>
            <a:r>
              <a:rPr lang="zh-TW" altLang="en-US" sz="5400" b="1"/>
              <a:t>毅進課程</a:t>
            </a:r>
            <a:r>
              <a:rPr lang="zh-HK" altLang="en-US" sz="5400" b="1"/>
              <a:t>申請</a:t>
            </a:r>
          </a:p>
        </p:txBody>
      </p:sp>
      <p:graphicFrame>
        <p:nvGraphicFramePr>
          <p:cNvPr id="8" name="表格 7"/>
          <p:cNvGraphicFramePr>
            <a:graphicFrameLocks noGrp="1"/>
          </p:cNvGraphicFramePr>
          <p:nvPr>
            <p:extLst>
              <p:ext uri="{D42A27DB-BD31-4B8C-83A1-F6EECF244321}">
                <p14:modId xmlns:p14="http://schemas.microsoft.com/office/powerpoint/2010/main" val="727665394"/>
              </p:ext>
            </p:extLst>
          </p:nvPr>
        </p:nvGraphicFramePr>
        <p:xfrm>
          <a:off x="902802" y="2760536"/>
          <a:ext cx="9901556" cy="3409859"/>
        </p:xfrm>
        <a:graphic>
          <a:graphicData uri="http://schemas.openxmlformats.org/drawingml/2006/table">
            <a:tbl>
              <a:tblPr/>
              <a:tblGrid>
                <a:gridCol w="2475389">
                  <a:extLst>
                    <a:ext uri="{9D8B030D-6E8A-4147-A177-3AD203B41FA5}">
                      <a16:colId xmlns:a16="http://schemas.microsoft.com/office/drawing/2014/main" val="20000"/>
                    </a:ext>
                  </a:extLst>
                </a:gridCol>
                <a:gridCol w="7426167">
                  <a:extLst>
                    <a:ext uri="{9D8B030D-6E8A-4147-A177-3AD203B41FA5}">
                      <a16:colId xmlns:a16="http://schemas.microsoft.com/office/drawing/2014/main" val="20001"/>
                    </a:ext>
                  </a:extLst>
                </a:gridCol>
              </a:tblGrid>
              <a:tr h="463503">
                <a:tc>
                  <a:txBody>
                    <a:bodyPr/>
                    <a:lstStyle/>
                    <a:p>
                      <a:pPr algn="l"/>
                      <a:r>
                        <a:rPr lang="zh-HK" altLang="en-US" sz="2400" dirty="0">
                          <a:solidFill>
                            <a:srgbClr val="000000"/>
                          </a:solidFill>
                          <a:effectLst/>
                          <a:latin typeface="Arial" panose="020B0604020202020204" pitchFamily="34" charset="0"/>
                        </a:rPr>
                        <a:t>日期：</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400">
                          <a:solidFill>
                            <a:srgbClr val="000000"/>
                          </a:solidFill>
                          <a:effectLst/>
                          <a:latin typeface="Arial" panose="020B0604020202020204" pitchFamily="34" charset="0"/>
                        </a:rPr>
                        <a:t>今日開始</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3503">
                <a:tc>
                  <a:txBody>
                    <a:bodyPr/>
                    <a:lstStyle/>
                    <a:p>
                      <a:pPr algn="l"/>
                      <a:r>
                        <a:rPr lang="zh-TW" altLang="en-US" sz="2400" dirty="0">
                          <a:hlinkClick r:id="rId2"/>
                        </a:rPr>
                        <a:t>毅進文憑課程網上申請系統</a:t>
                      </a:r>
                      <a:r>
                        <a:rPr lang="zh-TW" altLang="en-US" sz="2400" dirty="0"/>
                        <a:t> </a:t>
                      </a:r>
                      <a:r>
                        <a:rPr lang="zh-HK" altLang="en-US" sz="2400" dirty="0">
                          <a:solidFill>
                            <a:srgbClr val="000000"/>
                          </a:solidFill>
                          <a:effectLst/>
                          <a:latin typeface="Arial" panose="020B0604020202020204" pitchFamily="34" charset="0"/>
                        </a:rPr>
                        <a:t>：</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000000"/>
                          </a:solidFill>
                          <a:effectLst/>
                          <a:latin typeface="Arial" panose="020B0604020202020204" pitchFamily="34" charset="0"/>
                        </a:rPr>
                        <a:t>https://</a:t>
                      </a:r>
                      <a:r>
                        <a:rPr lang="en-US" sz="2400" dirty="0" err="1">
                          <a:solidFill>
                            <a:srgbClr val="000000"/>
                          </a:solidFill>
                          <a:effectLst/>
                          <a:latin typeface="Arial" panose="020B0604020202020204" pitchFamily="34" charset="0"/>
                        </a:rPr>
                        <a:t>www.yj.edu.hk</a:t>
                      </a:r>
                      <a:r>
                        <a:rPr lang="en-US" sz="2400" dirty="0">
                          <a:solidFill>
                            <a:srgbClr val="000000"/>
                          </a:solidFill>
                          <a:effectLst/>
                          <a:latin typeface="Arial" panose="020B0604020202020204" pitchFamily="34" charset="0"/>
                        </a:rPr>
                        <a:t>/</a:t>
                      </a:r>
                      <a:r>
                        <a:rPr lang="en-US" sz="2400" dirty="0" err="1">
                          <a:solidFill>
                            <a:srgbClr val="000000"/>
                          </a:solidFill>
                          <a:effectLst/>
                          <a:latin typeface="Arial" panose="020B0604020202020204" pitchFamily="34" charset="0"/>
                        </a:rPr>
                        <a:t>yjpublic</a:t>
                      </a:r>
                      <a:r>
                        <a:rPr lang="en-US" sz="2400" dirty="0">
                          <a:solidFill>
                            <a:srgbClr val="000000"/>
                          </a:solidFill>
                          <a:effectLst/>
                          <a:latin typeface="Arial" panose="020B0604020202020204" pitchFamily="34" charset="0"/>
                        </a:rPr>
                        <a:t>/</a:t>
                      </a:r>
                      <a:r>
                        <a:rPr lang="en-US" sz="2400" dirty="0" err="1">
                          <a:solidFill>
                            <a:srgbClr val="000000"/>
                          </a:solidFill>
                          <a:effectLst/>
                          <a:latin typeface="Arial" panose="020B0604020202020204" pitchFamily="34" charset="0"/>
                        </a:rPr>
                        <a:t>yj_enrollmentguide.aspx</a:t>
                      </a:r>
                      <a:endParaRPr lang="en-US" sz="2400" dirty="0">
                        <a:solidFill>
                          <a:srgbClr val="000000"/>
                        </a:solidFill>
                        <a:effectLst/>
                        <a:latin typeface="Arial" panose="020B060402020202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3503">
                <a:tc>
                  <a:txBody>
                    <a:bodyPr/>
                    <a:lstStyle/>
                    <a:p>
                      <a:pPr algn="l"/>
                      <a:r>
                        <a:rPr lang="zh-TW" altLang="en-US" sz="2400">
                          <a:solidFill>
                            <a:srgbClr val="000000"/>
                          </a:solidFill>
                          <a:effectLst/>
                          <a:latin typeface="Arial" panose="020B0604020202020204" pitchFamily="34" charset="0"/>
                        </a:rPr>
                        <a:t>截止報名及繳費：</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solidFill>
                            <a:srgbClr val="000000"/>
                          </a:solidFill>
                          <a:effectLst/>
                          <a:latin typeface="Arial" panose="020B0604020202020204" pitchFamily="34" charset="0"/>
                        </a:rPr>
                        <a:t>2019</a:t>
                      </a:r>
                      <a:r>
                        <a:rPr lang="zh-TW" altLang="en-US" sz="2400" dirty="0">
                          <a:solidFill>
                            <a:srgbClr val="000000"/>
                          </a:solidFill>
                          <a:effectLst/>
                          <a:latin typeface="Arial" panose="020B0604020202020204" pitchFamily="34" charset="0"/>
                        </a:rPr>
                        <a:t>年</a:t>
                      </a:r>
                      <a:r>
                        <a:rPr lang="en-US" altLang="zh-TW" sz="2400" dirty="0">
                          <a:solidFill>
                            <a:srgbClr val="000000"/>
                          </a:solidFill>
                          <a:effectLst/>
                          <a:latin typeface="Arial" panose="020B0604020202020204" pitchFamily="34" charset="0"/>
                        </a:rPr>
                        <a:t>7</a:t>
                      </a:r>
                      <a:r>
                        <a:rPr lang="zh-TW" altLang="en-US" sz="2400" dirty="0">
                          <a:solidFill>
                            <a:srgbClr val="000000"/>
                          </a:solidFill>
                          <a:effectLst/>
                          <a:latin typeface="Arial" panose="020B0604020202020204" pitchFamily="34" charset="0"/>
                        </a:rPr>
                        <a:t>月</a:t>
                      </a:r>
                      <a:r>
                        <a:rPr lang="en-US" altLang="zh-TW" sz="2400" dirty="0">
                          <a:solidFill>
                            <a:srgbClr val="000000"/>
                          </a:solidFill>
                          <a:effectLst/>
                          <a:latin typeface="Arial" panose="020B0604020202020204" pitchFamily="34" charset="0"/>
                        </a:rPr>
                        <a:t>11</a:t>
                      </a:r>
                      <a:r>
                        <a:rPr lang="zh-TW" altLang="en-US" sz="2400" dirty="0">
                          <a:solidFill>
                            <a:srgbClr val="000000"/>
                          </a:solidFill>
                          <a:effectLst/>
                          <a:latin typeface="Arial" panose="020B0604020202020204" pitchFamily="34" charset="0"/>
                        </a:rPr>
                        <a:t>日下午</a:t>
                      </a:r>
                      <a:r>
                        <a:rPr lang="en-US" altLang="zh-TW" sz="2400" dirty="0">
                          <a:solidFill>
                            <a:srgbClr val="000000"/>
                          </a:solidFill>
                          <a:effectLst/>
                          <a:latin typeface="Arial" panose="020B0604020202020204" pitchFamily="34" charset="0"/>
                        </a:rPr>
                        <a:t>4</a:t>
                      </a:r>
                      <a:r>
                        <a:rPr lang="zh-TW" altLang="en-US" sz="2400" dirty="0">
                          <a:solidFill>
                            <a:srgbClr val="000000"/>
                          </a:solidFill>
                          <a:effectLst/>
                          <a:latin typeface="Arial" panose="020B0604020202020204" pitchFamily="34" charset="0"/>
                        </a:rPr>
                        <a:t>時正</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30680">
                <a:tc>
                  <a:txBody>
                    <a:bodyPr/>
                    <a:lstStyle/>
                    <a:p>
                      <a:pPr algn="l"/>
                      <a:r>
                        <a:rPr lang="zh-HK" altLang="en-US" sz="2400">
                          <a:solidFill>
                            <a:srgbClr val="000000"/>
                          </a:solidFill>
                          <a:effectLst/>
                          <a:latin typeface="Arial" panose="020B0604020202020204" pitchFamily="34" charset="0"/>
                        </a:rPr>
                        <a:t>學額分配：</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400">
                          <a:solidFill>
                            <a:srgbClr val="000000"/>
                          </a:solidFill>
                          <a:effectLst/>
                          <a:latin typeface="Arial" panose="020B0604020202020204" pitchFamily="34" charset="0"/>
                        </a:rPr>
                        <a:t>全日制課程的所有學額，將按申請人所填報的科目選擇及優先次序以電腦隨機抽籤的方式分配，並非先到先得</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3503">
                <a:tc>
                  <a:txBody>
                    <a:bodyPr/>
                    <a:lstStyle/>
                    <a:p>
                      <a:pPr algn="l"/>
                      <a:r>
                        <a:rPr lang="zh-HK" altLang="en-US" sz="2400">
                          <a:solidFill>
                            <a:srgbClr val="000000"/>
                          </a:solidFill>
                          <a:effectLst/>
                          <a:latin typeface="Arial" panose="020B0604020202020204" pitchFamily="34" charset="0"/>
                        </a:rPr>
                        <a:t>詳情：</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HK" altLang="en-US" sz="2400" dirty="0">
                          <a:solidFill>
                            <a:srgbClr val="000000"/>
                          </a:solidFill>
                          <a:effectLst/>
                          <a:latin typeface="Arial" panose="020B0604020202020204" pitchFamily="34" charset="0"/>
                        </a:rPr>
                        <a:t>請瀏覽網站：</a:t>
                      </a:r>
                      <a:r>
                        <a:rPr lang="en-US" sz="2400" dirty="0">
                          <a:solidFill>
                            <a:srgbClr val="000000"/>
                          </a:solidFill>
                          <a:effectLst/>
                          <a:latin typeface="Arial" panose="020B0604020202020204" pitchFamily="34" charset="0"/>
                          <a:hlinkClick r:id="rId3"/>
                        </a:rPr>
                        <a:t>http://www.yj.edu.hk</a:t>
                      </a:r>
                      <a:endParaRPr lang="en-US" sz="2400" dirty="0">
                        <a:solidFill>
                          <a:srgbClr val="000000"/>
                        </a:solidFill>
                        <a:effectLst/>
                        <a:latin typeface="Arial" panose="020B060402020202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Rectangle 2"/>
          <p:cNvSpPr>
            <a:spLocks noChangeArrowheads="1"/>
          </p:cNvSpPr>
          <p:nvPr/>
        </p:nvSpPr>
        <p:spPr bwMode="auto">
          <a:xfrm>
            <a:off x="651012" y="2082490"/>
            <a:ext cx="170565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HK" sz="3200" b="0" i="0" u="sng" strike="noStrike" cap="none" normalizeH="0" baseline="0">
                <a:ln>
                  <a:noFill/>
                </a:ln>
                <a:solidFill>
                  <a:srgbClr val="000000"/>
                </a:solidFill>
                <a:effectLst/>
                <a:latin typeface="Arial" panose="020B0604020202020204" pitchFamily="34" charset="0"/>
                <a:cs typeface="Arial" panose="020B0604020202020204" pitchFamily="34" charset="0"/>
              </a:rPr>
              <a:t>第一階段收生</a:t>
            </a:r>
            <a:endParaRPr kumimoji="0" lang="zh-HK" altLang="zh-HK" sz="6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5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326441"/>
            <a:ext cx="4972050" cy="620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31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485788-A8A7-4A59-A508-5F918119F4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有趣的秋季簡報 (寬螢幕)</Template>
  <TotalTime>0</TotalTime>
  <Words>1455</Words>
  <Application>Microsoft Macintosh PowerPoint</Application>
  <PresentationFormat>Widescreen</PresentationFormat>
  <Paragraphs>156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FZHei-B01</vt:lpstr>
      <vt:lpstr>FZKai-Z03</vt:lpstr>
      <vt:lpstr>微軟正黑體</vt:lpstr>
      <vt:lpstr>Arial</vt:lpstr>
      <vt:lpstr>Cambria</vt:lpstr>
      <vt:lpstr>Back to School 16x9</vt:lpstr>
      <vt:lpstr>中六試前講座</vt:lpstr>
      <vt:lpstr>我們今天會提及到…………</vt:lpstr>
      <vt:lpstr>如何下載SLP資料及上載到各報名系統</vt:lpstr>
      <vt:lpstr>大專報名備忘 (一) VTC申請</vt:lpstr>
      <vt:lpstr>大專報名備忘 (一) VTC申請</vt:lpstr>
      <vt:lpstr>大專報名備忘 (一) VTC後補申請</vt:lpstr>
      <vt:lpstr>大專報名備忘 (二) EAPP申請</vt:lpstr>
      <vt:lpstr>大專報名備忘 (三) 毅進課程申請</vt:lpstr>
      <vt:lpstr>PowerPoint Presentation</vt:lpstr>
      <vt:lpstr>大專報名備忘 (三) 毅進課程申請</vt:lpstr>
      <vt:lpstr>部分參與課程合作的機構</vt:lpstr>
      <vt:lpstr>部分自辦課程的機構</vt:lpstr>
      <vt:lpstr>部分自行培訓的機構</vt:lpstr>
      <vt:lpstr>內地臺灣升學最新資料 內地部分高等院校免試招收香港學生計劃</vt:lpstr>
      <vt:lpstr>內地臺灣升學最新資料 北京師範大學-香港浸會大學聯合國際學院(UIC)</vt:lpstr>
      <vt:lpstr>內地臺灣升學最新資料 內地升學——考試入學</vt:lpstr>
      <vt:lpstr>內地臺灣升學最新資料 臺灣升學——單獨招生</vt:lpstr>
      <vt:lpstr>內地臺灣升學最新資料 臺灣升學——聯合分發</vt:lpstr>
      <vt:lpstr> 本地升學校長推薦</vt:lpstr>
      <vt:lpstr>內地臺灣升學溫馨提示</vt:lpstr>
      <vt:lpstr>放榜前準備</vt:lpstr>
      <vt:lpstr>放榜前準備</vt:lpstr>
      <vt:lpstr>放榜前準備</vt:lpstr>
      <vt:lpstr>文憑試放榜準備講座 4-7</vt:lpstr>
      <vt:lpstr>文憑試放榜準備講座 4-7</vt:lpstr>
      <vt:lpstr>僱員再培訓局：人才發展計劃</vt:lpstr>
      <vt:lpstr>僱員再培訓局：青年培訓課程</vt:lpstr>
      <vt:lpstr>僱員再培訓局：就業掛鈎課程</vt:lpstr>
      <vt:lpstr>放榜前準備</vt:lpstr>
      <vt:lpstr>PowerPoint Presentation</vt:lpstr>
      <vt:lpstr>請記住</vt:lpstr>
      <vt:lpstr>放榜前準備</vt:lpstr>
      <vt:lpstr>放榜前準備</vt:lpstr>
      <vt:lpstr>派發課程資料</vt:lpstr>
      <vt:lpstr>更多資訊……，未add記得add skhlpss.calp</vt:lpstr>
      <vt:lpstr>中六同學有條件取錄情況問卷</vt:lpstr>
      <vt:lpstr>中六同學有條件取錄情況問卷</vt:lpstr>
      <vt:lpstr>生涯規劃部問卷調查</vt:lpstr>
      <vt:lpstr>祝大家 人生路大豐收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2017-02-26T10:38:14Z</dcterms:created>
  <dcterms:modified xsi:type="dcterms:W3CDTF">2019-02-19T13:48:56Z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