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01" r:id="rId37"/>
    <p:sldId id="300" r:id="rId38"/>
    <p:sldId id="299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CC719-3CA2-46C2-A258-4F4780028B07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6079C-F188-4A99-9A25-1770BAACF0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0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5067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2957-CFC6-4995-8867-03450620E706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1DF6-AE03-4F37-81CA-147DC22DA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29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2957-CFC6-4995-8867-03450620E706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1DF6-AE03-4F37-81CA-147DC22DA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83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2957-CFC6-4995-8867-03450620E706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1DF6-AE03-4F37-81CA-147DC22DA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81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5110607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3752124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2957-CFC6-4995-8867-03450620E706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1DF6-AE03-4F37-81CA-147DC22DA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24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2957-CFC6-4995-8867-03450620E706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1DF6-AE03-4F37-81CA-147DC22DA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2957-CFC6-4995-8867-03450620E706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1DF6-AE03-4F37-81CA-147DC22DA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48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2957-CFC6-4995-8867-03450620E706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1DF6-AE03-4F37-81CA-147DC22DA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86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2957-CFC6-4995-8867-03450620E706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1DF6-AE03-4F37-81CA-147DC22DA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62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2957-CFC6-4995-8867-03450620E706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1DF6-AE03-4F37-81CA-147DC22DA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35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2957-CFC6-4995-8867-03450620E706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1DF6-AE03-4F37-81CA-147DC22DA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39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2957-CFC6-4995-8867-03450620E706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1DF6-AE03-4F37-81CA-147DC22DA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04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D2957-CFC6-4995-8867-03450620E706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41DF6-AE03-4F37-81CA-147DC22DA5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86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pp.gov.hk/eapp/info/zh_HK/other.htm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hyperlink" Target="https://enrol.hkct.edu.hk/U-Choice/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ie.hkbu.edu.hk/mini/seamless_articulation/2_2_Seamless_tc.html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vtc.edu.hk/admission/tc/programme/s6/degre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vtc.edu.hk/admission/tc/programme/s6/higher-diplom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vtc.edu.hk/admission/tc/programme/s6/diploma-certificat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.vtc.edu.hk/onlinefor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mission.vtc.edu.hk/mobilefor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.edu.hk/tc/admissions/infoday/" TargetMode="External"/><Relationship Id="rId2" Type="http://schemas.openxmlformats.org/officeDocument/2006/relationships/hyperlink" Target="https://www.vtc.edu.hk/ero/infoday/tc/?utm_source=CorpSite_EventCalendar&amp;utm_medium=HD&amp;utm_campaign=InfoDay202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app.gov.hk/eapp/info/zh_HK/other.htm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yijin.edu.hk/tc_chi/files/elective_modules_1516_chi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mtracademy.com/tc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www.cic.hk/chi/index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hyperlink" Target="http://www.hkqr.gov.hk/HKQRPRD/web/hkqr-tc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eapp.gov.hk/eapp/faces/profile/eapp/course.jsp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F9EB9F2-07E2-4D64-BBD8-BB5B217F1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441" y="965199"/>
            <a:ext cx="5074559" cy="4927601"/>
          </a:xfrm>
        </p:spPr>
        <p:txBody>
          <a:bodyPr vert="horz" lIns="64291" tIns="32146" rIns="64291" bIns="32146" rtlCol="0" anchor="ctr">
            <a:normAutofit/>
          </a:bodyPr>
          <a:lstStyle/>
          <a:p>
            <a:pPr algn="l" defTabSz="642915">
              <a:lnSpc>
                <a:spcPct val="90000"/>
              </a:lnSpc>
            </a:pPr>
            <a:r>
              <a:rPr lang="en-US" altLang="zh-TW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E-App</a:t>
            </a:r>
            <a:br>
              <a:rPr lang="en-US" altLang="zh-TW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zh-TW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VTC</a:t>
            </a:r>
            <a:br>
              <a:rPr lang="en-US" altLang="zh-TW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TW" altLang="en-US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其他升學途徑</a:t>
            </a:r>
            <a:r>
              <a:rPr lang="en-US" altLang="zh-TW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zh-TW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TW" altLang="en-US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講座</a:t>
            </a:r>
            <a:r>
              <a:rPr lang="en-US" altLang="zh-TW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zh-TW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zh-TW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25/11/2020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0C57C7C-DFE9-4A1E-B7A9-DF40E63366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6306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EDD119B-6BFA-4C3F-90CE-97DAFD604E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85441" y="965199"/>
            <a:ext cx="5074559" cy="4927601"/>
          </a:xfrm>
        </p:spPr>
        <p:txBody>
          <a:bodyPr vert="horz" lIns="64291" tIns="32146" rIns="64291" bIns="32146" rtlCol="0" anchor="ctr">
            <a:normAutofit/>
          </a:bodyPr>
          <a:lstStyle/>
          <a:p>
            <a:pPr algn="l" defTabSz="642915">
              <a:lnSpc>
                <a:spcPct val="90000"/>
              </a:lnSpc>
            </a:pPr>
            <a:r>
              <a:rPr lang="zh-TW" altLang="en-US" sz="4200" dirty="0">
                <a:solidFill>
                  <a:schemeClr val="bg1"/>
                </a:solidFill>
              </a:rPr>
              <a:t>留意</a:t>
            </a:r>
            <a:r>
              <a:rPr lang="zh-TW" altLang="en-US" sz="4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各院校</a:t>
            </a:r>
            <a:r>
              <a:rPr lang="zh-TW" altLang="en-US" sz="4200" dirty="0">
                <a:solidFill>
                  <a:schemeClr val="bg1"/>
                </a:solidFill>
              </a:rPr>
              <a:t>消息</a:t>
            </a:r>
            <a:endParaRPr lang="en-US" altLang="zh-HK" sz="4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C1572D0-F0FD-4D84-8F82-DC59140EB9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755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9727" y="2857500"/>
            <a:ext cx="7804547" cy="1518047"/>
          </a:xfrm>
        </p:spPr>
        <p:txBody>
          <a:bodyPr/>
          <a:lstStyle/>
          <a:p>
            <a:r>
              <a:rPr lang="zh-TW" altLang="en-US" dirty="0"/>
              <a:t>注意事項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53975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altLang="zh-TW" sz="7500" dirty="0"/>
              <a:t>EAPP </a:t>
            </a:r>
            <a:r>
              <a:rPr lang="zh-TW" altLang="en-US" sz="7500" dirty="0"/>
              <a:t>報讀提醒</a:t>
            </a:r>
            <a:r>
              <a:rPr lang="en-US" sz="5600" dirty="0"/>
              <a:t/>
            </a:r>
            <a:br>
              <a:rPr lang="en-US" sz="5600" dirty="0"/>
            </a:br>
            <a:r>
              <a:rPr sz="5600"/>
              <a:t>EAPP vs 個別院校報讀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669727" y="1835051"/>
            <a:ext cx="7804547" cy="442019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400" dirty="0" err="1"/>
              <a:t>同時報讀文憑或證書</a:t>
            </a:r>
            <a:endParaRPr sz="3400" dirty="0"/>
          </a:p>
          <a:p>
            <a:pPr lvl="1">
              <a:defRPr sz="1800"/>
            </a:pPr>
            <a:r>
              <a:rPr sz="3400" dirty="0" err="1"/>
              <a:t>e.g.明愛專上、公開大學</a:t>
            </a:r>
            <a:r>
              <a:rPr sz="3400" dirty="0"/>
              <a:t>...</a:t>
            </a:r>
          </a:p>
          <a:p>
            <a:pPr lvl="0">
              <a:defRPr sz="1800"/>
            </a:pPr>
            <a:r>
              <a:rPr sz="3400" dirty="0" err="1"/>
              <a:t>若心儀課程不多／或同一院校</a:t>
            </a:r>
            <a:endParaRPr sz="3400" dirty="0"/>
          </a:p>
          <a:p>
            <a:pPr lvl="0">
              <a:defRPr sz="1800"/>
            </a:pPr>
            <a:r>
              <a:rPr sz="3400" dirty="0" err="1"/>
              <a:t>部分學院提供即時</a:t>
            </a:r>
            <a:r>
              <a:rPr lang="zh-TW" altLang="en-US" sz="3400" dirty="0"/>
              <a:t>網上</a:t>
            </a:r>
            <a:r>
              <a:rPr sz="3400" dirty="0" err="1"/>
              <a:t>報名</a:t>
            </a:r>
            <a:endParaRPr sz="3400" dirty="0"/>
          </a:p>
        </p:txBody>
      </p:sp>
      <p:grpSp>
        <p:nvGrpSpPr>
          <p:cNvPr id="76" name="Group 76"/>
          <p:cNvGrpSpPr/>
          <p:nvPr/>
        </p:nvGrpSpPr>
        <p:grpSpPr>
          <a:xfrm rot="462010">
            <a:off x="6881847" y="2481882"/>
            <a:ext cx="1849179" cy="2146695"/>
            <a:chOff x="-68688" y="-92984"/>
            <a:chExt cx="3726253" cy="4913415"/>
          </a:xfrm>
        </p:grpSpPr>
        <p:grpSp>
          <p:nvGrpSpPr>
            <p:cNvPr id="73" name="Group 73"/>
            <p:cNvGrpSpPr/>
            <p:nvPr/>
          </p:nvGrpSpPr>
          <p:grpSpPr>
            <a:xfrm rot="111866">
              <a:off x="114093" y="-37869"/>
              <a:ext cx="3466254" cy="4803185"/>
              <a:chOff x="-127000" y="-88899"/>
              <a:chExt cx="3466253" cy="4803184"/>
            </a:xfrm>
          </p:grpSpPr>
          <p:pic>
            <p:nvPicPr>
              <p:cNvPr id="72" name="pasted-image.png"/>
              <p:cNvPicPr/>
              <p:nvPr/>
            </p:nvPicPr>
            <p:blipFill>
              <a:blip r:embed="rId2"/>
              <a:srcRect l="5913" t="9572" r="55573" b="9572"/>
              <a:stretch>
                <a:fillRect/>
              </a:stretch>
            </p:blipFill>
            <p:spPr>
              <a:xfrm>
                <a:off x="0" y="0"/>
                <a:ext cx="3212254" cy="447298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71" name="Picture 7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7000" y="-88900"/>
                <a:ext cx="3466254" cy="4803185"/>
              </a:xfrm>
              <a:prstGeom prst="rect">
                <a:avLst/>
              </a:prstGeom>
              <a:effectLst/>
            </p:spPr>
          </p:pic>
        </p:grpSp>
        <p:pic>
          <p:nvPicPr>
            <p:cNvPr id="74" name="Picture 73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93824">
              <a:off x="-41984" y="2876470"/>
              <a:ext cx="1873837" cy="70580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62365585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 bldLvl="5" animBg="1" advAuto="0"/>
      <p:bldP spid="7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altLang="zh-TW" sz="7500" dirty="0"/>
              <a:t>EAPP </a:t>
            </a:r>
            <a:r>
              <a:rPr lang="zh-TW" altLang="en-US" sz="7500" dirty="0"/>
              <a:t>報讀提醒</a:t>
            </a:r>
            <a:r>
              <a:rPr lang="en-US" sz="5600" dirty="0"/>
              <a:t/>
            </a:r>
            <a:br>
              <a:rPr lang="en-US" sz="5600" dirty="0"/>
            </a:br>
            <a:r>
              <a:rPr sz="5600"/>
              <a:t>EAPP vs 個別院校報讀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669727" y="1835051"/>
            <a:ext cx="7804547" cy="442019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zh-TW" altLang="en-US" sz="3400" dirty="0"/>
              <a:t>不少院校有自己所屬的報名系統</a:t>
            </a:r>
            <a:endParaRPr sz="3400" dirty="0"/>
          </a:p>
        </p:txBody>
      </p:sp>
      <p:grpSp>
        <p:nvGrpSpPr>
          <p:cNvPr id="2" name="Group 76"/>
          <p:cNvGrpSpPr/>
          <p:nvPr/>
        </p:nvGrpSpPr>
        <p:grpSpPr>
          <a:xfrm rot="462010">
            <a:off x="6569262" y="4597100"/>
            <a:ext cx="1849179" cy="2146695"/>
            <a:chOff x="-68688" y="-92984"/>
            <a:chExt cx="3726253" cy="4913415"/>
          </a:xfrm>
        </p:grpSpPr>
        <p:grpSp>
          <p:nvGrpSpPr>
            <p:cNvPr id="3" name="Group 73"/>
            <p:cNvGrpSpPr/>
            <p:nvPr/>
          </p:nvGrpSpPr>
          <p:grpSpPr>
            <a:xfrm rot="111866">
              <a:off x="114093" y="-37869"/>
              <a:ext cx="3466254" cy="4803185"/>
              <a:chOff x="-127000" y="-88899"/>
              <a:chExt cx="3466253" cy="4803184"/>
            </a:xfrm>
          </p:grpSpPr>
          <p:pic>
            <p:nvPicPr>
              <p:cNvPr id="72" name="pasted-image.png"/>
              <p:cNvPicPr/>
              <p:nvPr/>
            </p:nvPicPr>
            <p:blipFill>
              <a:blip r:embed="rId2"/>
              <a:srcRect l="5913" t="9572" r="55573" b="9572"/>
              <a:stretch>
                <a:fillRect/>
              </a:stretch>
            </p:blipFill>
            <p:spPr>
              <a:xfrm>
                <a:off x="0" y="0"/>
                <a:ext cx="3212254" cy="447298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71" name="Picture 7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7000" y="-88900"/>
                <a:ext cx="3466254" cy="4803185"/>
              </a:xfrm>
              <a:prstGeom prst="rect">
                <a:avLst/>
              </a:prstGeom>
              <a:effectLst/>
            </p:spPr>
          </p:pic>
        </p:grpSp>
        <p:pic>
          <p:nvPicPr>
            <p:cNvPr id="74" name="Picture 73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93824">
              <a:off x="-41984" y="2876470"/>
              <a:ext cx="1873837" cy="705800"/>
            </a:xfrm>
            <a:prstGeom prst="rect">
              <a:avLst/>
            </a:prstGeom>
            <a:effectLst/>
          </p:spPr>
        </p:pic>
      </p:grp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61233" y="4767300"/>
            <a:ext cx="2906552" cy="131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252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 bldLvl="5" animBg="1" advAuto="0"/>
      <p:bldP spid="2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sz="5600"/>
              <a:t>EAPP </a:t>
            </a:r>
            <a:r>
              <a:rPr lang="zh-TW" altLang="en-US" sz="5600" dirty="0"/>
              <a:t>報讀</a:t>
            </a:r>
            <a:r>
              <a:rPr sz="5600"/>
              <a:t>提醒</a:t>
            </a:r>
            <a:r>
              <a:rPr lang="en-US" sz="5600" dirty="0"/>
              <a:t/>
            </a:r>
            <a:br>
              <a:rPr lang="en-US" sz="5600" dirty="0"/>
            </a:br>
            <a:r>
              <a:rPr lang="zh-TW" altLang="en-US" sz="3400" dirty="0"/>
              <a:t>報名費</a:t>
            </a:r>
            <a:endParaRPr sz="3400"/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669727" y="1835051"/>
            <a:ext cx="7804548" cy="442019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400"/>
              <a:t>每一個報讀院校交報名費</a:t>
            </a:r>
            <a:endParaRPr lang="en-US" sz="3400" dirty="0"/>
          </a:p>
          <a:p>
            <a:pPr>
              <a:defRPr sz="1800"/>
            </a:pPr>
            <a:r>
              <a:rPr lang="zh-TW" altLang="en-US" sz="3100" dirty="0"/>
              <a:t>留意取捨</a:t>
            </a:r>
            <a:endParaRPr sz="3100" dirty="0"/>
          </a:p>
        </p:txBody>
      </p:sp>
    </p:spTree>
    <p:extLst>
      <p:ext uri="{BB962C8B-B14F-4D97-AF65-F5344CB8AC3E}">
        <p14:creationId xmlns:p14="http://schemas.microsoft.com/office/powerpoint/2010/main" val="420861348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sz="6200" dirty="0"/>
              <a:t>EAPP </a:t>
            </a:r>
            <a:r>
              <a:rPr lang="zh-TW" altLang="en-US" sz="6200" dirty="0"/>
              <a:t>報讀提醒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sz="5600" dirty="0"/>
              <a:t>留意申請日期</a:t>
            </a:r>
            <a:endParaRPr sz="5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62" y="1949369"/>
            <a:ext cx="5159339" cy="43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1932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Table 90"/>
          <p:cNvGraphicFramePr/>
          <p:nvPr>
            <p:extLst>
              <p:ext uri="{D42A27DB-BD31-4B8C-83A1-F6EECF244321}">
                <p14:modId xmlns:p14="http://schemas.microsoft.com/office/powerpoint/2010/main" val="1897846100"/>
              </p:ext>
            </p:extLst>
          </p:nvPr>
        </p:nvGraphicFramePr>
        <p:xfrm>
          <a:off x="4715197" y="2035969"/>
          <a:ext cx="4079270" cy="5721678"/>
        </p:xfrm>
        <a:graphic>
          <a:graphicData uri="http://schemas.openxmlformats.org/drawingml/2006/table">
            <a:tbl>
              <a:tblPr firstRow="1" bandRow="1"/>
              <a:tblGrid>
                <a:gridCol w="40792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700" b="1" dirty="0" err="1">
                          <a:solidFill>
                            <a:srgbClr val="FFFFFF"/>
                          </a:solidFill>
                          <a:sym typeface="Helvetica"/>
                        </a:rPr>
                        <a:t>直接向明愛專上學院報名</a:t>
                      </a:r>
                      <a:endParaRPr sz="1700" b="1" dirty="0">
                        <a:solidFill>
                          <a:srgbClr val="FFFFFF"/>
                        </a:solidFill>
                        <a:sym typeface="Helvetica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lvl="0"/>
                      <a:endParaRPr sz="13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91" name="Table 91"/>
          <p:cNvGraphicFramePr/>
          <p:nvPr>
            <p:extLst>
              <p:ext uri="{D42A27DB-BD31-4B8C-83A1-F6EECF244321}">
                <p14:modId xmlns:p14="http://schemas.microsoft.com/office/powerpoint/2010/main" val="1203557410"/>
              </p:ext>
            </p:extLst>
          </p:nvPr>
        </p:nvGraphicFramePr>
        <p:xfrm>
          <a:off x="612060" y="2035969"/>
          <a:ext cx="3750469" cy="4018355"/>
        </p:xfrm>
        <a:graphic>
          <a:graphicData uri="http://schemas.openxmlformats.org/drawingml/2006/table">
            <a:tbl>
              <a:tblPr firstRow="1"/>
              <a:tblGrid>
                <a:gridCol w="3750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5305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經 </a:t>
                      </a:r>
                      <a:r>
                        <a:rPr sz="1800" b="1" dirty="0" err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eapp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報名</a:t>
                      </a:r>
                      <a:endParaRPr sz="1800" b="1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sym typeface="Helvetica"/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lvl="0"/>
                      <a:endParaRPr sz="18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lvl="0"/>
                      <a:endParaRPr sz="180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lvl="0"/>
                      <a:endParaRPr sz="180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lvl="0"/>
                      <a:endParaRPr sz="180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lvl="0"/>
                      <a:endParaRPr sz="180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lvl="0"/>
                      <a:endParaRPr sz="180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lvl="0"/>
                      <a:endParaRPr sz="180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lvl="0"/>
                      <a:endParaRPr sz="180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lvl="0"/>
                      <a:endParaRPr sz="180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lvl="0"/>
                      <a:endParaRPr sz="1800" dirty="0">
                        <a:latin typeface="+mj-lt"/>
                        <a:ea typeface="+mj-ea"/>
                        <a:cs typeface="+mj-cs"/>
                        <a:sym typeface="HanziPen TC Regular"/>
                      </a:endParaRP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2" name="Shape 92"/>
          <p:cNvSpPr/>
          <p:nvPr/>
        </p:nvSpPr>
        <p:spPr>
          <a:xfrm rot="21246405">
            <a:off x="916101" y="3232599"/>
            <a:ext cx="3142387" cy="13417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lang="en-US" sz="4400" dirty="0">
                <a:solidFill>
                  <a:srgbClr val="FFFFFF"/>
                </a:solidFill>
              </a:rPr>
              <a:t>3</a:t>
            </a:r>
            <a:r>
              <a:rPr sz="4400" dirty="0">
                <a:solidFill>
                  <a:srgbClr val="FFFFFF"/>
                </a:solidFill>
              </a:rPr>
              <a:t>個學士</a:t>
            </a:r>
          </a:p>
          <a:p>
            <a:pPr lvl="0">
              <a:defRPr sz="1800"/>
            </a:pPr>
            <a:r>
              <a:rPr lang="en-US" altLang="zh-TW" sz="4400" dirty="0">
                <a:solidFill>
                  <a:srgbClr val="FFFFFF"/>
                </a:solidFill>
              </a:rPr>
              <a:t>2</a:t>
            </a:r>
            <a:r>
              <a:rPr sz="4400">
                <a:solidFill>
                  <a:srgbClr val="FFFFFF"/>
                </a:solidFill>
              </a:rPr>
              <a:t>個高級文憑</a:t>
            </a:r>
            <a:endParaRPr sz="4400" dirty="0">
              <a:solidFill>
                <a:srgbClr val="FFFFFF"/>
              </a:solidFill>
            </a:endParaRPr>
          </a:p>
        </p:txBody>
      </p:sp>
      <p:sp>
        <p:nvSpPr>
          <p:cNvPr id="93" name="Shape 93"/>
          <p:cNvSpPr/>
          <p:nvPr/>
        </p:nvSpPr>
        <p:spPr>
          <a:xfrm rot="21246405">
            <a:off x="5271943" y="3232599"/>
            <a:ext cx="3142387" cy="134171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lang="en-US" altLang="zh-TW" sz="4400" dirty="0">
                <a:solidFill>
                  <a:srgbClr val="FFFFFF"/>
                </a:solidFill>
              </a:rPr>
              <a:t>8</a:t>
            </a:r>
            <a:r>
              <a:rPr sz="4400">
                <a:solidFill>
                  <a:srgbClr val="FFFFFF"/>
                </a:solidFill>
              </a:rPr>
              <a:t>個學士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lang="en-US" altLang="zh-TW" sz="4400" dirty="0">
                <a:solidFill>
                  <a:srgbClr val="FFFFFF"/>
                </a:solidFill>
              </a:rPr>
              <a:t>9</a:t>
            </a:r>
            <a:r>
              <a:rPr sz="4400">
                <a:solidFill>
                  <a:srgbClr val="FFFFFF"/>
                </a:solidFill>
              </a:rPr>
              <a:t>個高級文憑</a:t>
            </a:r>
            <a:endParaRPr sz="4400" dirty="0">
              <a:solidFill>
                <a:srgbClr val="FFFFFF"/>
              </a:solidFill>
            </a:endParaRPr>
          </a:p>
        </p:txBody>
      </p:sp>
      <p:sp>
        <p:nvSpPr>
          <p:cNvPr id="9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sz="6200" dirty="0"/>
              <a:t>EAPP </a:t>
            </a:r>
            <a:r>
              <a:rPr lang="zh-TW" altLang="en-US" sz="6200" dirty="0"/>
              <a:t>報讀提醒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sz="5600" dirty="0"/>
              <a:t>留意課程選擇差異</a:t>
            </a: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2545941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 advAuto="0"/>
      <p:bldP spid="93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EAPP </a:t>
            </a:r>
            <a:r>
              <a:rPr lang="zh-TW" altLang="en-US" dirty="0"/>
              <a:t>報讀提醒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sz="5100" dirty="0"/>
              <a:t>留意升學階梯可能性</a:t>
            </a:r>
            <a:endParaRPr lang="zh-TW" alt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02" y="2240736"/>
            <a:ext cx="8596825" cy="34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46839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AB856D-292A-8B43-AC9A-D75E8566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1080"/>
            <a:ext cx="914400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5034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27" y="0"/>
            <a:ext cx="7804547" cy="1518047"/>
          </a:xfrm>
        </p:spPr>
        <p:txBody>
          <a:bodyPr/>
          <a:lstStyle/>
          <a:p>
            <a:r>
              <a:rPr lang="zh-TW" altLang="en-US" dirty="0"/>
              <a:t>小結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EAPP </a:t>
            </a:r>
            <a:r>
              <a:rPr lang="en-US" altLang="zh-TW" dirty="0" err="1"/>
              <a:t>vs</a:t>
            </a:r>
            <a:r>
              <a:rPr lang="en-US" altLang="zh-TW" dirty="0"/>
              <a:t> </a:t>
            </a:r>
            <a:r>
              <a:rPr lang="zh-TW" altLang="en-US" dirty="0"/>
              <a:t>個別院校報讀</a:t>
            </a:r>
            <a:endParaRPr lang="en-US" altLang="zh-TW" dirty="0"/>
          </a:p>
          <a:p>
            <a:r>
              <a:rPr lang="zh-TW" altLang="en-US" dirty="0"/>
              <a:t>報名費</a:t>
            </a:r>
            <a:endParaRPr lang="en-US" altLang="zh-TW" dirty="0"/>
          </a:p>
          <a:p>
            <a:r>
              <a:rPr lang="zh-TW" altLang="en-US" dirty="0"/>
              <a:t>留意申請日期</a:t>
            </a:r>
            <a:endParaRPr lang="en-US" altLang="zh-TW" dirty="0"/>
          </a:p>
          <a:p>
            <a:r>
              <a:rPr lang="zh-TW" altLang="en-US" dirty="0"/>
              <a:t>留意課程選擇差異</a:t>
            </a:r>
            <a:endParaRPr lang="en-US" altLang="zh-TW" dirty="0"/>
          </a:p>
          <a:p>
            <a:r>
              <a:rPr lang="zh-TW" altLang="en-US" dirty="0"/>
              <a:t>留意升學階梯可能性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28729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EDD119B-6BFA-4C3F-90CE-97DAFD604E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285441" y="965199"/>
            <a:ext cx="5074559" cy="4927601"/>
          </a:xfrm>
          <a:prstGeom prst="rect">
            <a:avLst/>
          </a:prstGeom>
        </p:spPr>
        <p:txBody>
          <a:bodyPr vert="horz" lIns="64291" tIns="32146" rIns="64291" bIns="32146" rtlCol="0" anchor="ctr">
            <a:normAutofit/>
          </a:bodyPr>
          <a:lstStyle/>
          <a:p>
            <a:pPr algn="l" defTabSz="642915">
              <a:lnSpc>
                <a:spcPct val="90000"/>
              </a:lnSpc>
              <a:defRPr sz="1800"/>
            </a:pPr>
            <a:r>
              <a:rPr lang="en-US" sz="4200">
                <a:solidFill>
                  <a:schemeClr val="bg1"/>
                </a:solidFill>
              </a:rPr>
              <a:t>E-APP</a:t>
            </a:r>
          </a:p>
          <a:p>
            <a:pPr algn="l" defTabSz="642915">
              <a:lnSpc>
                <a:spcPct val="90000"/>
              </a:lnSpc>
              <a:defRPr sz="1800"/>
            </a:pPr>
            <a:r>
              <a:rPr lang="en-US" sz="4200">
                <a:solidFill>
                  <a:schemeClr val="bg1"/>
                </a:solidFill>
              </a:rPr>
              <a:t>專上課程電子預先報名平台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DC1572D0-F0FD-4D84-8F82-DC59140EB9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5781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C335B6A-5006-414C-88A1-DE1B830C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64291" tIns="32146" rIns="64291" bIns="32146" rtlCol="0" anchor="ctr">
            <a:normAutofit/>
          </a:bodyPr>
          <a:lstStyle/>
          <a:p>
            <a:pPr algn="r" defTabSz="642915">
              <a:lnSpc>
                <a:spcPct val="90000"/>
              </a:lnSpc>
            </a:pPr>
            <a:r>
              <a:rPr lang="zh-TW" altLang="en-US" sz="3100">
                <a:solidFill>
                  <a:schemeClr val="accent1"/>
                </a:solidFill>
              </a:rPr>
              <a:t>較受同學歡迎的自資院校</a:t>
            </a:r>
            <a:endParaRPr lang="en-US" sz="3100">
              <a:solidFill>
                <a:schemeClr val="accent1"/>
              </a:solidFill>
            </a:endParaRPr>
          </a:p>
        </p:txBody>
      </p:sp>
      <p:cxnSp>
        <p:nvCxnSpPr>
          <p:cNvPr id="17" name="Straight Connector 11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35D510C-A35D-044D-9E48-F585187F9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2023" y="963877"/>
            <a:ext cx="4783327" cy="4930246"/>
          </a:xfrm>
        </p:spPr>
        <p:txBody>
          <a:bodyPr vert="horz" lIns="64291" tIns="32146" rIns="64291" bIns="32146" rtlCol="0" anchor="ctr">
            <a:normAutofit/>
          </a:bodyPr>
          <a:lstStyle/>
          <a:p>
            <a:pPr indent="-160729" defTabSz="642915">
              <a:lnSpc>
                <a:spcPct val="90000"/>
              </a:lnSpc>
            </a:pPr>
            <a:r>
              <a:rPr lang="zh-TW" altLang="en-US" sz="2100"/>
              <a:t>香港恒生大學</a:t>
            </a:r>
            <a:endParaRPr lang="en-US" altLang="zh-TW" sz="2100"/>
          </a:p>
          <a:p>
            <a:pPr indent="-160729" defTabSz="642915">
              <a:lnSpc>
                <a:spcPct val="90000"/>
              </a:lnSpc>
            </a:pPr>
            <a:r>
              <a:rPr lang="zh-TW" altLang="en-US" sz="2100"/>
              <a:t>香港浸會大學持續教育學院</a:t>
            </a:r>
            <a:endParaRPr lang="en-US" altLang="zh-TW" sz="2100"/>
          </a:p>
          <a:p>
            <a:pPr indent="-160729" defTabSz="642915">
              <a:lnSpc>
                <a:spcPct val="90000"/>
              </a:lnSpc>
            </a:pPr>
            <a:r>
              <a:rPr lang="zh-TW" altLang="en-US" sz="2100"/>
              <a:t>香港大學專業進修學院</a:t>
            </a:r>
            <a:endParaRPr lang="en-US" altLang="zh-TW" sz="2100"/>
          </a:p>
          <a:p>
            <a:pPr indent="-160729" defTabSz="642915">
              <a:lnSpc>
                <a:spcPct val="90000"/>
              </a:lnSpc>
            </a:pPr>
            <a:r>
              <a:rPr lang="zh-TW" altLang="en-US" sz="2100"/>
              <a:t>香港城巿大學專業進修學院</a:t>
            </a:r>
            <a:endParaRPr lang="en-US" altLang="zh-TW" sz="2100"/>
          </a:p>
          <a:p>
            <a:pPr indent="-160729" defTabSz="642915">
              <a:lnSpc>
                <a:spcPct val="90000"/>
              </a:lnSpc>
            </a:pPr>
            <a:r>
              <a:rPr lang="zh-TW" altLang="en-US" sz="2100"/>
              <a:t>香港專上學院（香港理工大學）</a:t>
            </a:r>
            <a:endParaRPr lang="en-US" altLang="zh-TW" sz="2100"/>
          </a:p>
          <a:p>
            <a:pPr indent="-160729" defTabSz="642915">
              <a:lnSpc>
                <a:spcPct val="90000"/>
              </a:lnSpc>
            </a:pPr>
            <a:r>
              <a:rPr lang="zh-TW" altLang="en-US" sz="2100"/>
              <a:t>嶺南大學持續進修學院</a:t>
            </a:r>
            <a:endParaRPr lang="en-US" altLang="zh-TW" sz="2100"/>
          </a:p>
          <a:p>
            <a:pPr indent="-160729" defTabSz="642915">
              <a:lnSpc>
                <a:spcPct val="90000"/>
              </a:lnSpc>
            </a:pPr>
            <a:r>
              <a:rPr lang="zh-TW" altLang="en-US" sz="2100"/>
              <a:t>香港公開大學</a:t>
            </a: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08227982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250156" y="-508992"/>
            <a:ext cx="7358063" cy="2196703"/>
          </a:xfrm>
        </p:spPr>
        <p:txBody>
          <a:bodyPr/>
          <a:lstStyle/>
          <a:p>
            <a:r>
              <a:rPr lang="zh-HK" altLang="zh-HK" sz="6600">
                <a:solidFill>
                  <a:srgbClr val="FFFFFF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多元出路講座</a:t>
            </a:r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1357313" y="2711109"/>
            <a:ext cx="6650856" cy="1826458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zh-HK" altLang="zh-HK" sz="5700" dirty="0">
                <a:solidFill>
                  <a:srgbClr val="000000"/>
                </a:solidFill>
                <a:latin typeface="儷黑 Pro" charset="0"/>
                <a:ea typeface="新細明體" panose="02020500000000000000" pitchFamily="18" charset="-120"/>
                <a:sym typeface="儷黑 Pro" charset="0"/>
              </a:rPr>
              <a:t>職業訓練局</a:t>
            </a:r>
            <a:r>
              <a:rPr lang="zh-HK" altLang="zh-HK" sz="5700" dirty="0">
                <a:solidFill>
                  <a:srgbClr val="000000"/>
                </a:solidFill>
                <a:latin typeface="儷黑 Pro" charset="0"/>
                <a:ea typeface="儷黑 Pro" charset="0"/>
                <a:cs typeface="儷黑 Pro" charset="0"/>
                <a:sym typeface="儷黑 Pro" charset="0"/>
              </a:rPr>
              <a:t>VTC</a:t>
            </a:r>
            <a:r>
              <a:rPr lang="zh-HK" altLang="zh-HK" sz="5700" dirty="0">
                <a:solidFill>
                  <a:srgbClr val="000000"/>
                </a:solidFill>
                <a:latin typeface="儷黑 Pro" charset="0"/>
                <a:ea typeface="新細明體" panose="02020500000000000000" pitchFamily="18" charset="-120"/>
                <a:sym typeface="儷黑 Pro" charset="0"/>
              </a:rPr>
              <a:t>課程</a:t>
            </a:r>
          </a:p>
          <a:p>
            <a:r>
              <a:rPr lang="zh-HK" altLang="zh-HK" sz="5700" dirty="0">
                <a:solidFill>
                  <a:srgbClr val="000000"/>
                </a:solidFill>
                <a:latin typeface="儷黑 Pro" charset="0"/>
                <a:ea typeface="新細明體" panose="02020500000000000000" pitchFamily="18" charset="-120"/>
                <a:sym typeface="儷黑 Pro" charset="0"/>
              </a:rPr>
              <a:t>及毅進文憑</a:t>
            </a:r>
          </a:p>
        </p:txBody>
      </p:sp>
    </p:spTree>
    <p:extLst>
      <p:ext uri="{BB962C8B-B14F-4D97-AF65-F5344CB8AC3E}">
        <p14:creationId xmlns:p14="http://schemas.microsoft.com/office/powerpoint/2010/main" val="168939801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133945"/>
            <a:ext cx="7804547" cy="1518047"/>
          </a:xfrm>
        </p:spPr>
        <p:txBody>
          <a:bodyPr/>
          <a:lstStyle/>
          <a:p>
            <a:pPr defTabSz="410751"/>
            <a:r>
              <a:rPr lang="zh-HK" altLang="zh-HK" sz="3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多元升學：文憑至學位課程</a:t>
            </a:r>
          </a:p>
        </p:txBody>
      </p:sp>
      <p:pic>
        <p:nvPicPr>
          <p:cNvPr id="8194" name="Picture 2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7" y="1266900"/>
            <a:ext cx="7804547" cy="521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73221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-89297"/>
            <a:ext cx="7804547" cy="1518047"/>
          </a:xfrm>
        </p:spPr>
        <p:txBody>
          <a:bodyPr/>
          <a:lstStyle/>
          <a:p>
            <a:pPr defTabSz="410751"/>
            <a:r>
              <a:rPr lang="zh-HK" altLang="zh-HK" sz="56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多元升學選擇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9559" y1="85069" x2="89559" y2="85069"/>
                        <a14:foregroundMark x1="33529" y1="39293" x2="33529" y2="39293"/>
                        <a14:foregroundMark x1="36618" y1="40275" x2="36618" y2="40275"/>
                        <a14:foregroundMark x1="79412" y1="88409" x2="79412" y2="88409"/>
                        <a14:foregroundMark x1="80000" y1="91159" x2="80000" y2="91159"/>
                        <a14:foregroundMark x1="38529" y1="41454" x2="38529" y2="41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98" y="1107281"/>
            <a:ext cx="7572375" cy="566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724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10751"/>
            <a:r>
              <a:rPr lang="zh-HK" altLang="zh-HK" sz="56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元升學選擇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</p:spPr>
        <p:txBody>
          <a:bodyPr anchor="t">
            <a:normAutofit fontScale="85000" lnSpcReduction="10000"/>
          </a:bodyPr>
          <a:lstStyle/>
          <a:p>
            <a:pPr marL="212073" indent="-212073" defTabSz="360524">
              <a:lnSpc>
                <a:spcPts val="2391"/>
              </a:lnSpc>
              <a:spcBef>
                <a:spcPts val="1969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THEi 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設有三個學院：環境及設計學院、工商及酒店旅遊管理學院、科技學院</a:t>
            </a:r>
          </a:p>
          <a:p>
            <a:pPr marL="212073" indent="-212073" defTabSz="360524">
              <a:lnSpc>
                <a:spcPts val="2391"/>
              </a:lnSpc>
              <a:spcBef>
                <a:spcPts val="1969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於 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20</a:t>
            </a:r>
            <a:r>
              <a:rPr lang="en-US" altLang="zh-TW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20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/</a:t>
            </a:r>
            <a:r>
              <a:rPr lang="en-US" altLang="zh-TW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21</a:t>
            </a:r>
            <a:r>
              <a:rPr lang="zh-TW" altLang="en-US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學年提供</a:t>
            </a:r>
            <a:r>
              <a:rPr lang="en-US" altLang="zh-TW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18</a:t>
            </a:r>
            <a:r>
              <a:rPr lang="zh-HK" altLang="zh-HK" sz="2200" u="sng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  <a:hlinkClick r:id="rId2"/>
              </a:rPr>
              <a:t>個自資學士學位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課程</a:t>
            </a:r>
            <a:endParaRPr lang="en-US" altLang="zh-HK" sz="2200" dirty="0">
              <a:solidFill>
                <a:srgbClr val="000000"/>
              </a:solidFill>
              <a:latin typeface="Helvetica" panose="020B0604020202020204" pitchFamily="34" charset="0"/>
              <a:ea typeface="新細明體" panose="02020500000000000000" pitchFamily="18" charset="-120"/>
              <a:sym typeface="Helvetica" panose="020B0604020202020204" pitchFamily="34" charset="0"/>
            </a:endParaRPr>
          </a:p>
          <a:p>
            <a:pPr marL="212073" indent="-212073" defTabSz="360524">
              <a:lnSpc>
                <a:spcPts val="2391"/>
              </a:lnSpc>
              <a:spcBef>
                <a:spcPts val="1969"/>
              </a:spcBef>
            </a:pPr>
            <a:r>
              <a:rPr lang="zh-TW" altLang="en-US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入讀年級： 一年級  </a:t>
            </a:r>
            <a:r>
              <a:rPr lang="en-US" altLang="zh-TW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/  </a:t>
            </a:r>
            <a:r>
              <a:rPr lang="zh-TW" altLang="en-US" sz="2200" b="1" dirty="0">
                <a:solidFill>
                  <a:srgbClr val="FF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三年級</a:t>
            </a:r>
            <a:r>
              <a:rPr lang="en-US" altLang="zh-TW" sz="2200" b="1" dirty="0">
                <a:solidFill>
                  <a:srgbClr val="FF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</a:rPr>
              <a:t>持有相關的高級文憑或同等學歷之畢業生</a:t>
            </a:r>
            <a:r>
              <a:rPr lang="en-US" altLang="zh-TW" sz="2200" b="1" dirty="0">
                <a:solidFill>
                  <a:srgbClr val="FF0000"/>
                </a:solidFill>
              </a:rPr>
              <a:t>)</a:t>
            </a:r>
          </a:p>
          <a:p>
            <a:pPr marL="212073" indent="-212073" defTabSz="360524">
              <a:lnSpc>
                <a:spcPts val="2391"/>
              </a:lnSpc>
              <a:spcBef>
                <a:spcPts val="1969"/>
              </a:spcBef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20</a:t>
            </a:r>
            <a:r>
              <a:rPr lang="en-US" altLang="zh-TW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20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/ </a:t>
            </a:r>
            <a:r>
              <a:rPr lang="en-US" altLang="zh-TW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21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學年每學分學費：港幣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$ 2,</a:t>
            </a:r>
            <a:r>
              <a:rPr lang="en-US" altLang="zh-TW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530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至 </a:t>
            </a:r>
            <a:r>
              <a:rPr lang="en-US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3,</a:t>
            </a:r>
            <a:r>
              <a:rPr lang="en-US" altLang="zh-TW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285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不等</a:t>
            </a:r>
            <a:endParaRPr lang="en-US" altLang="zh-HK" sz="2200" dirty="0">
              <a:solidFill>
                <a:srgbClr val="000000"/>
              </a:solidFill>
              <a:latin typeface="Helvetica" panose="020B0604020202020204" pitchFamily="34" charset="0"/>
              <a:ea typeface="新細明體" panose="02020500000000000000" pitchFamily="18" charset="-120"/>
              <a:sym typeface="Helvetica" panose="020B0604020202020204" pitchFamily="34" charset="0"/>
            </a:endParaRPr>
          </a:p>
          <a:p>
            <a:pPr marL="212073" indent="-212073" defTabSz="360524">
              <a:lnSpc>
                <a:spcPts val="2391"/>
              </a:lnSpc>
              <a:spcBef>
                <a:spcPts val="1969"/>
              </a:spcBef>
            </a:pPr>
            <a:r>
              <a:rPr lang="zh-TW" altLang="en-US" sz="2000" dirty="0"/>
              <a:t>學生必須完成最少 </a:t>
            </a:r>
            <a:r>
              <a:rPr lang="en-US" altLang="zh-TW" sz="2000" dirty="0"/>
              <a:t>132 </a:t>
            </a:r>
            <a:r>
              <a:rPr lang="zh-TW" altLang="en-US" sz="2000" dirty="0"/>
              <a:t>學分，方可畢業。</a:t>
            </a:r>
            <a:endParaRPr lang="zh-HK" altLang="zh-HK" sz="2200" dirty="0">
              <a:solidFill>
                <a:srgbClr val="000000"/>
              </a:solidFill>
              <a:latin typeface="Helvetica" panose="020B0604020202020204" pitchFamily="34" charset="0"/>
              <a:ea typeface="新細明體" panose="02020500000000000000" pitchFamily="18" charset="-120"/>
              <a:sym typeface="Helvetica" panose="020B0604020202020204" pitchFamily="34" charset="0"/>
            </a:endParaRPr>
          </a:p>
          <a:p>
            <a:pPr marL="212073" indent="-212073" defTabSz="360524">
              <a:lnSpc>
                <a:spcPts val="2391"/>
              </a:lnSpc>
              <a:spcBef>
                <a:spcPts val="1969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因應個別課程要求，學生或需參加額外培訓 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/ 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實習，並繳付所需費用</a:t>
            </a:r>
          </a:p>
          <a:p>
            <a:pPr marL="212073" indent="-212073" defTabSz="360524">
              <a:lnSpc>
                <a:spcPts val="2391"/>
              </a:lnSpc>
              <a:spcBef>
                <a:spcPts val="1969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學費水平會每年檢討</a:t>
            </a:r>
          </a:p>
        </p:txBody>
      </p:sp>
      <p:pic>
        <p:nvPicPr>
          <p:cNvPr id="10243" name="Picture 3" descr="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8" b="64815"/>
          <a:stretch>
            <a:fillRect/>
          </a:stretch>
        </p:blipFill>
        <p:spPr bwMode="auto">
          <a:xfrm>
            <a:off x="846088" y="408533"/>
            <a:ext cx="7450708" cy="132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0481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10751"/>
            <a:r>
              <a:rPr lang="zh-HK" altLang="zh-HK" sz="56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多元升學選擇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072" y="1830586"/>
            <a:ext cx="8430741" cy="4420195"/>
          </a:xfrm>
        </p:spPr>
        <p:txBody>
          <a:bodyPr anchor="t"/>
          <a:lstStyle/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提供多項</a:t>
            </a:r>
            <a:r>
              <a:rPr lang="zh-HK" altLang="zh-HK" sz="2500" u="sng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  <a:hlinkClick r:id="rId2"/>
              </a:rPr>
              <a:t>高級文憑課程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，涵及「應用科學」、「工商管理」、「幼兒、長者及社會服務」、「設計」、「工程」、「酒店、服務及旅遊學」、「資訊科技」及「國際／中華廚藝」</a:t>
            </a:r>
          </a:p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高級文憑課程的一般修讀期為兩年，每年學費分兩期繳付</a:t>
            </a:r>
          </a:p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學費：</a:t>
            </a:r>
          </a:p>
          <a:p>
            <a:pPr marL="482186" lvl="1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資助：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61,600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（工商管理學科）至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63,140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（其他學科）</a:t>
            </a:r>
          </a:p>
          <a:p>
            <a:pPr marL="482186" lvl="1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自資：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</a:t>
            </a:r>
            <a:r>
              <a:rPr lang="en-US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</a:t>
            </a:r>
            <a:r>
              <a:rPr lang="en-US" altLang="zh-TW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5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</a:t>
            </a:r>
            <a:r>
              <a:rPr lang="en-US" altLang="zh-TW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00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（工商管理學科）至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</a:t>
            </a:r>
            <a:r>
              <a:rPr lang="en-US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</a:t>
            </a:r>
            <a:r>
              <a:rPr lang="en-US" altLang="zh-TW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8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</a:t>
            </a:r>
            <a:r>
              <a:rPr lang="en-US" altLang="zh-TW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0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00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（其他學科）</a:t>
            </a:r>
          </a:p>
        </p:txBody>
      </p:sp>
      <p:pic>
        <p:nvPicPr>
          <p:cNvPr id="11267" name="Picture 3" descr="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0" b="37633"/>
          <a:stretch>
            <a:fillRect/>
          </a:stretch>
        </p:blipFill>
        <p:spPr bwMode="auto">
          <a:xfrm>
            <a:off x="846088" y="119435"/>
            <a:ext cx="7450708" cy="145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1310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0207"/>
              </p:ext>
            </p:extLst>
          </p:nvPr>
        </p:nvGraphicFramePr>
        <p:xfrm>
          <a:off x="508099" y="507878"/>
          <a:ext cx="8154590" cy="5988610"/>
        </p:xfrm>
        <a:graphic>
          <a:graphicData uri="http://schemas.openxmlformats.org/drawingml/2006/table">
            <a:tbl>
              <a:tblPr/>
              <a:tblGrid>
                <a:gridCol w="1993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614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2906">
                <a:tc gridSpan="2"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學士學位課程：</a:t>
                      </a:r>
                      <a:endParaRPr kumimoji="0" lang="zh-HK" altLang="zh-HK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C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906">
                <a:tc gridSpan="2"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酒店營運管理、醫療護理、專業會計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C6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906">
                <a:tc gridSpan="2"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高級文憑課程：</a:t>
                      </a:r>
                      <a:endParaRPr kumimoji="0" lang="zh-HK" altLang="zh-HK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8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906"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應用科學：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醫療保健、藥劑科學、應用營養學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3220"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工商管理：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航空與客運服務、企業行政管理學、工商管理學</a:t>
                      </a:r>
                      <a:endParaRPr kumimoji="0" lang="zh-HK" altLang="zh-HK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4375"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幼兒教育及社會：服務：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幼兒教育、社會工作、社會服務及社區教育</a:t>
                      </a:r>
                      <a:endParaRPr kumimoji="0" lang="zh-HK" altLang="zh-HK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3220"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設計：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舞台及佈景設計、電影及電視、數碼音樂及媒體</a:t>
                      </a:r>
                      <a:endParaRPr kumimoji="0" lang="zh-HK" altLang="zh-HK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3220"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工程：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土木工程、飛機維修工程、汽車工程</a:t>
                      </a:r>
                      <a:endParaRPr kumimoji="0" lang="zh-HK" altLang="zh-HK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14375"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酒店、服務及旅遊學：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酒店及餐飲業管理、機場營運管理、運動教練學</a:t>
                      </a:r>
                      <a:endParaRPr kumimoji="0" lang="zh-HK" altLang="zh-HK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45670"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資訊科技：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電訊及網絡科技、雲端系統及數據中心管理、遊戲軟件開發</a:t>
                      </a:r>
                      <a:endParaRPr kumimoji="0" lang="zh-HK" altLang="zh-HK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2906"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國際廚藝：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HK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廚藝</a:t>
                      </a:r>
                      <a:endParaRPr kumimoji="0" lang="zh-HK" altLang="zh-HK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0FF">
                        <a:alpha val="1625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362" name="Rectangle 74"/>
          <p:cNvSpPr>
            <a:spLocks/>
          </p:cNvSpPr>
          <p:nvPr/>
        </p:nvSpPr>
        <p:spPr bwMode="auto">
          <a:xfrm>
            <a:off x="4310807" y="3447361"/>
            <a:ext cx="72196" cy="90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/>
            <a:endParaRPr lang="zh-HK" altLang="zh-HK"/>
          </a:p>
          <a:p>
            <a:pPr algn="l"/>
            <a:endParaRPr lang="zh-HK" altLang="zh-HK"/>
          </a:p>
          <a:p>
            <a:pPr algn="l"/>
            <a:endParaRPr lang="zh-HK" altLang="zh-HK"/>
          </a:p>
        </p:txBody>
      </p:sp>
    </p:spTree>
    <p:extLst>
      <p:ext uri="{BB962C8B-B14F-4D97-AF65-F5344CB8AC3E}">
        <p14:creationId xmlns:p14="http://schemas.microsoft.com/office/powerpoint/2010/main" val="159331724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1473398"/>
            <a:ext cx="7804547" cy="1518047"/>
          </a:xfrm>
        </p:spPr>
        <p:txBody>
          <a:bodyPr/>
          <a:lstStyle/>
          <a:p>
            <a:pPr defTabSz="410751"/>
            <a:r>
              <a:rPr lang="zh-HK" altLang="zh-HK" sz="3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基礎課程文憑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072" y="2687836"/>
            <a:ext cx="8430741" cy="3598664"/>
          </a:xfrm>
        </p:spPr>
        <p:txBody>
          <a:bodyPr anchor="t"/>
          <a:lstStyle/>
          <a:p>
            <a:pPr marL="216537" indent="-216537" defTabSz="369453">
              <a:lnSpc>
                <a:spcPts val="2461"/>
              </a:lnSpc>
              <a:spcBef>
                <a:spcPts val="1969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前稱「基礎文憑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(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級別三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」 </a:t>
            </a:r>
          </a:p>
          <a:p>
            <a:pPr marL="216537" indent="-216537" defTabSz="369453">
              <a:lnSpc>
                <a:spcPts val="2461"/>
              </a:lnSpc>
              <a:spcBef>
                <a:spcPts val="1969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獲政府認可於公務員招聘時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資格等同香港中學 文憑試考取 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5 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科第二級成績 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(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包括中、英文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 </a:t>
            </a:r>
          </a:p>
          <a:p>
            <a:pPr marL="216537" indent="-216537" defTabSz="369453">
              <a:lnSpc>
                <a:spcPts val="2461"/>
              </a:lnSpc>
              <a:spcBef>
                <a:spcPts val="1969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過去約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8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成畢業生成功銜接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VTC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高級文憑 </a:t>
            </a:r>
          </a:p>
          <a:p>
            <a:pPr marL="216537" indent="-216537" defTabSz="369453">
              <a:lnSpc>
                <a:spcPts val="2461"/>
              </a:lnSpc>
              <a:spcBef>
                <a:spcPts val="1969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一般入學要求：完成中六</a:t>
            </a:r>
          </a:p>
          <a:p>
            <a:pPr marL="216537" indent="-216537" defTabSz="369453">
              <a:lnSpc>
                <a:spcPts val="2461"/>
              </a:lnSpc>
              <a:spcBef>
                <a:spcPts val="1969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修讀期為一年，每年學費分兩期繳付</a:t>
            </a:r>
          </a:p>
          <a:p>
            <a:pPr marL="216537" indent="-216537" defTabSz="369453">
              <a:lnSpc>
                <a:spcPts val="2461"/>
              </a:lnSpc>
              <a:spcBef>
                <a:spcPts val="1969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學費：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$20,500 (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資助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</a:t>
            </a:r>
          </a:p>
        </p:txBody>
      </p:sp>
      <p:pic>
        <p:nvPicPr>
          <p:cNvPr id="13315" name="Picture 3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5466" b="10579"/>
          <a:stretch>
            <a:fillRect/>
          </a:stretch>
        </p:blipFill>
        <p:spPr bwMode="auto">
          <a:xfrm>
            <a:off x="253380" y="261194"/>
            <a:ext cx="8636124" cy="161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23090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1473398"/>
            <a:ext cx="7804547" cy="1518047"/>
          </a:xfrm>
        </p:spPr>
        <p:txBody>
          <a:bodyPr/>
          <a:lstStyle/>
          <a:p>
            <a:pPr defTabSz="410751"/>
            <a:r>
              <a:rPr lang="zh-HK" altLang="zh-HK" sz="3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職專文憑（</a:t>
            </a:r>
            <a:r>
              <a:rPr lang="zh-HK" altLang="zh-HK" sz="35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DVE</a:t>
            </a:r>
            <a:r>
              <a:rPr lang="zh-HK" altLang="zh-HK" sz="3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）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072" y="2687836"/>
            <a:ext cx="8430741" cy="3598664"/>
          </a:xfrm>
        </p:spPr>
        <p:txBody>
          <a:bodyPr anchor="t"/>
          <a:lstStyle/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前稱「中專教育文憑」 </a:t>
            </a:r>
          </a:p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完成 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DVE 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學歷可報讀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VTC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高級文憑</a:t>
            </a:r>
          </a:p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三大課程範疇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商業及服務、工程、設計與科技</a:t>
            </a:r>
          </a:p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完成中六學生一般一年（三學期）完成課程</a:t>
            </a:r>
          </a:p>
          <a:p>
            <a:pPr marL="241093" indent="-241093" defTabSz="410751">
              <a:lnSpc>
                <a:spcPts val="2742"/>
              </a:lnSpc>
              <a:spcBef>
                <a:spcPts val="2250"/>
              </a:spcBef>
            </a:pP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學費：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$20,500(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資助</a:t>
            </a:r>
            <a:r>
              <a:rPr lang="zh-HK" altLang="zh-HK" sz="2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</a:t>
            </a:r>
          </a:p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endParaRPr lang="zh-HK" altLang="zh-HK" sz="2500" dirty="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14339" name="Picture 3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5466" b="10579"/>
          <a:stretch>
            <a:fillRect/>
          </a:stretch>
        </p:blipFill>
        <p:spPr bwMode="auto">
          <a:xfrm>
            <a:off x="253380" y="261194"/>
            <a:ext cx="8636124" cy="161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52900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1473398"/>
            <a:ext cx="7804547" cy="1518047"/>
          </a:xfrm>
        </p:spPr>
        <p:txBody>
          <a:bodyPr/>
          <a:lstStyle/>
          <a:p>
            <a:pPr defTabSz="410751"/>
            <a:r>
              <a:rPr lang="zh-HK" altLang="zh-HK" sz="3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文憑／證書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072" y="2687836"/>
            <a:ext cx="8430741" cy="3598664"/>
          </a:xfrm>
        </p:spPr>
        <p:txBody>
          <a:bodyPr anchor="t"/>
          <a:lstStyle/>
          <a:p>
            <a:pPr marL="237745" indent="-237745" defTabSz="406286">
              <a:lnSpc>
                <a:spcPts val="2672"/>
              </a:lnSpc>
              <a:spcBef>
                <a:spcPts val="218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酒店及旅遊學院 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(HTI)</a:t>
            </a:r>
          </a:p>
          <a:p>
            <a:pPr marL="237745" indent="-237745" defTabSz="406286">
              <a:lnSpc>
                <a:spcPts val="2672"/>
              </a:lnSpc>
              <a:spcBef>
                <a:spcPts val="218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中華廚藝學院 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(CCI) </a:t>
            </a:r>
          </a:p>
          <a:p>
            <a:pPr marL="237745" indent="-237745" defTabSz="406286">
              <a:lnSpc>
                <a:spcPts val="2672"/>
              </a:lnSpc>
              <a:spcBef>
                <a:spcPts val="218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國際廚藝學院 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(ICI) </a:t>
            </a:r>
          </a:p>
          <a:p>
            <a:pPr marL="237745" indent="-237745" defTabSz="406286">
              <a:lnSpc>
                <a:spcPts val="2672"/>
              </a:lnSpc>
              <a:spcBef>
                <a:spcPts val="2180"/>
              </a:spcBef>
              <a:buSzPct val="75000"/>
              <a:buFontTx/>
              <a:buChar char="•"/>
            </a:pPr>
            <a:r>
              <a:rPr lang="zh-HK" altLang="zh-HK" sz="2500" u="sng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  <a:hlinkClick r:id="rId2"/>
              </a:rPr>
              <a:t>開辦課程</a:t>
            </a:r>
            <a:endParaRPr lang="zh-HK" altLang="zh-HK" sz="2500">
              <a:solidFill>
                <a:srgbClr val="000000"/>
              </a:solidFill>
              <a:latin typeface="Helvetica" panose="020B0604020202020204" pitchFamily="34" charset="0"/>
              <a:ea typeface="新細明體" panose="02020500000000000000" pitchFamily="18" charset="-120"/>
              <a:sym typeface="Helvetica" panose="020B0604020202020204" pitchFamily="34" charset="0"/>
            </a:endParaRPr>
          </a:p>
          <a:p>
            <a:pPr marL="237745" indent="-237745" defTabSz="406286">
              <a:lnSpc>
                <a:spcPts val="2672"/>
              </a:lnSpc>
              <a:spcBef>
                <a:spcPts val="218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修讀期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1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年</a:t>
            </a:r>
          </a:p>
          <a:p>
            <a:pPr marL="237745" indent="-237745" defTabSz="406286">
              <a:lnSpc>
                <a:spcPts val="2672"/>
              </a:lnSpc>
              <a:spcBef>
                <a:spcPts val="218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入學條件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完成中六 及 符合年齡要求</a:t>
            </a:r>
          </a:p>
        </p:txBody>
      </p:sp>
      <p:pic>
        <p:nvPicPr>
          <p:cNvPr id="15363" name="Picture 3" descr="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5466" b="10579"/>
          <a:stretch>
            <a:fillRect/>
          </a:stretch>
        </p:blipFill>
        <p:spPr bwMode="auto">
          <a:xfrm>
            <a:off x="253380" y="261194"/>
            <a:ext cx="8636124" cy="161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7848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39">
            <a:extLst>
              <a:ext uri="{FF2B5EF4-FFF2-40B4-BE49-F238E27FC236}">
                <a16:creationId xmlns="" xmlns:a16="http://schemas.microsoft.com/office/drawing/2014/main" id="{CBB2B1F0-0DD6-4744-9A46-7A344FB48E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630936" y="426720"/>
            <a:ext cx="7879842" cy="1919141"/>
          </a:xfrm>
          <a:prstGeom prst="rect">
            <a:avLst/>
          </a:prstGeom>
        </p:spPr>
        <p:txBody>
          <a:bodyPr vert="horz" lIns="64291" tIns="32146" rIns="64291" bIns="32146" rtlCol="0" anchor="b">
            <a:normAutofit/>
          </a:bodyPr>
          <a:lstStyle/>
          <a:p>
            <a:pPr algn="l" defTabSz="642915">
              <a:lnSpc>
                <a:spcPct val="90000"/>
              </a:lnSpc>
              <a:defRPr sz="1800"/>
            </a:pPr>
            <a:r>
              <a:rPr lang="en-US" sz="5200" dirty="0"/>
              <a:t>E-</a:t>
            </a:r>
            <a:r>
              <a:rPr lang="en-US" sz="5200" dirty="0" err="1"/>
              <a:t>APP申請</a:t>
            </a:r>
            <a:endParaRPr lang="en-US" sz="5200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52D502E5-F6B4-4D58-B4AE-FC466FF15E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9465" y="2899927"/>
            <a:ext cx="783869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9DECDBF4-02B6-4BB4-B65B-B8107AD6A9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630936" y="2776030"/>
            <a:ext cx="1405093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630936" y="3337269"/>
            <a:ext cx="7882128" cy="2905686"/>
          </a:xfrm>
          <a:prstGeom prst="rect">
            <a:avLst/>
          </a:prstGeom>
        </p:spPr>
        <p:txBody>
          <a:bodyPr vert="horz" lIns="64291" tIns="32146" rIns="64291" bIns="32146" rtlCol="0">
            <a:normAutofit/>
          </a:bodyPr>
          <a:lstStyle/>
          <a:p>
            <a:pPr marL="952466" indent="-160729" defTabSz="642915">
              <a:lnSpc>
                <a:spcPct val="90000"/>
              </a:lnSpc>
              <a:defRPr sz="1800"/>
            </a:pPr>
            <a:r>
              <a:rPr lang="en-US" sz="3100" dirty="0" err="1"/>
              <a:t>目標：自資學位／高級文憑／副學士</a:t>
            </a:r>
            <a:endParaRPr lang="en-US" sz="3100" dirty="0"/>
          </a:p>
          <a:p>
            <a:pPr marL="952466" indent="-160729" defTabSz="642915">
              <a:lnSpc>
                <a:spcPct val="90000"/>
              </a:lnSpc>
              <a:defRPr sz="1800"/>
            </a:pPr>
            <a:r>
              <a:rPr lang="en-US" sz="3100" dirty="0" err="1"/>
              <a:t>最少</a:t>
            </a:r>
            <a:r>
              <a:rPr lang="en-US" sz="3100" dirty="0"/>
              <a:t>  33222/22222</a:t>
            </a:r>
          </a:p>
        </p:txBody>
      </p:sp>
    </p:spTree>
    <p:extLst>
      <p:ext uri="{BB962C8B-B14F-4D97-AF65-F5344CB8AC3E}">
        <p14:creationId xmlns:p14="http://schemas.microsoft.com/office/powerpoint/2010/main" val="153592360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 bldLvl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1473398"/>
            <a:ext cx="7804547" cy="1518047"/>
          </a:xfrm>
        </p:spPr>
        <p:txBody>
          <a:bodyPr/>
          <a:lstStyle/>
          <a:p>
            <a:pPr defTabSz="410751"/>
            <a:r>
              <a:rPr lang="zh-HK" altLang="zh-HK" sz="3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文憑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sz="quarter" idx="1"/>
          </p:nvPr>
        </p:nvSpPr>
        <p:spPr>
          <a:xfrm>
            <a:off x="1161976" y="2687836"/>
            <a:ext cx="3479229" cy="3598664"/>
          </a:xfrm>
        </p:spPr>
        <p:txBody>
          <a:bodyPr anchor="t"/>
          <a:lstStyle/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中華廚藝文憑</a:t>
            </a:r>
          </a:p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範疇：初級中廚</a:t>
            </a:r>
          </a:p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修讀期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2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年</a:t>
            </a:r>
          </a:p>
        </p:txBody>
      </p:sp>
      <p:pic>
        <p:nvPicPr>
          <p:cNvPr id="16387" name="Picture 3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5466" b="10579"/>
          <a:stretch>
            <a:fillRect/>
          </a:stretch>
        </p:blipFill>
        <p:spPr bwMode="auto">
          <a:xfrm>
            <a:off x="253380" y="261194"/>
            <a:ext cx="8636124" cy="161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4"/>
          <p:cNvSpPr>
            <a:spLocks/>
          </p:cNvSpPr>
          <p:nvPr/>
        </p:nvSpPr>
        <p:spPr bwMode="auto">
          <a:xfrm>
            <a:off x="4858867" y="2687836"/>
            <a:ext cx="3479229" cy="359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/>
          <a:lstStyle>
            <a:lvl1pPr marL="342900" indent="-342900" defTabSz="584200"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1pPr>
            <a:lvl2pPr defTabSz="584200"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defTabSz="584200"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defTabSz="584200"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defTabSz="584200"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4572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9144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13716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18288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廚藝文憑</a:t>
            </a:r>
          </a:p>
          <a:p>
            <a:pPr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範疇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歐陸廚藝、西式包餅及糖藝、西式 食品製作</a:t>
            </a:r>
          </a:p>
          <a:p>
            <a:pPr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修讀期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2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年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1750219" y="5844667"/>
            <a:ext cx="5642447" cy="59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>
            <a:spAutoFit/>
          </a:bodyPr>
          <a:lstStyle>
            <a:lvl1pPr marL="457200" indent="-457200"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1pPr>
            <a:lvl2pPr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>
              <a:lnSpc>
                <a:spcPts val="4078"/>
              </a:lnSpc>
              <a:spcBef>
                <a:spcPts val="844"/>
              </a:spcBef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入學條件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完成中六及符合年齡要求 </a:t>
            </a:r>
          </a:p>
        </p:txBody>
      </p:sp>
    </p:spTree>
    <p:extLst>
      <p:ext uri="{BB962C8B-B14F-4D97-AF65-F5344CB8AC3E}">
        <p14:creationId xmlns:p14="http://schemas.microsoft.com/office/powerpoint/2010/main" val="29589361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1473398"/>
            <a:ext cx="7804547" cy="1518047"/>
          </a:xfrm>
        </p:spPr>
        <p:txBody>
          <a:bodyPr/>
          <a:lstStyle/>
          <a:p>
            <a:pPr defTabSz="410751"/>
            <a:r>
              <a:rPr lang="zh-HK" altLang="zh-HK" sz="3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「職」學創前路先導計劃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072" y="2687836"/>
            <a:ext cx="8430741" cy="3598664"/>
          </a:xfrm>
        </p:spPr>
        <p:txBody>
          <a:bodyPr anchor="t"/>
          <a:lstStyle/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結合有系統的課堂學習和在職訓練</a:t>
            </a:r>
          </a:p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政府和參與行業將為計劃學員提供津貼、職學金和特定薪酬</a:t>
            </a:r>
          </a:p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除課堂學習外，學員亦會於受僱機構接受在職培訓</a:t>
            </a:r>
          </a:p>
        </p:txBody>
      </p:sp>
      <p:pic>
        <p:nvPicPr>
          <p:cNvPr id="17411" name="Picture 3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5466" b="10579"/>
          <a:stretch>
            <a:fillRect/>
          </a:stretch>
        </p:blipFill>
        <p:spPr bwMode="auto">
          <a:xfrm>
            <a:off x="253380" y="261194"/>
            <a:ext cx="8636124" cy="161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7376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1473398"/>
            <a:ext cx="7804547" cy="1518047"/>
          </a:xfrm>
        </p:spPr>
        <p:txBody>
          <a:bodyPr/>
          <a:lstStyle/>
          <a:p>
            <a:pPr defTabSz="410751"/>
            <a:r>
              <a:rPr lang="zh-HK" altLang="zh-HK" sz="3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職學創前路先導計劃</a:t>
            </a:r>
          </a:p>
        </p:txBody>
      </p:sp>
      <p:pic>
        <p:nvPicPr>
          <p:cNvPr id="18434" name="Picture 2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5466" b="10579"/>
          <a:stretch>
            <a:fillRect/>
          </a:stretch>
        </p:blipFill>
        <p:spPr bwMode="auto">
          <a:xfrm>
            <a:off x="253380" y="261194"/>
            <a:ext cx="8636124" cy="161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 descr="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6" y="2653234"/>
            <a:ext cx="7750969" cy="375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8754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133945"/>
            <a:ext cx="7804547" cy="1518047"/>
          </a:xfrm>
        </p:spPr>
        <p:txBody>
          <a:bodyPr/>
          <a:lstStyle/>
          <a:p>
            <a:pPr defTabSz="410751"/>
            <a:r>
              <a:rPr lang="zh-HK" altLang="zh-HK" sz="3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多元升學：文憑至學位課程</a:t>
            </a:r>
          </a:p>
        </p:txBody>
      </p:sp>
      <p:pic>
        <p:nvPicPr>
          <p:cNvPr id="19458" name="Picture 2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7" y="1266900"/>
            <a:ext cx="7804547" cy="521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83633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133945"/>
            <a:ext cx="7804547" cy="1518047"/>
          </a:xfrm>
        </p:spPr>
        <p:txBody>
          <a:bodyPr/>
          <a:lstStyle/>
          <a:p>
            <a:pPr defTabSz="410751"/>
            <a:r>
              <a:rPr lang="zh-HK" altLang="zh-HK" sz="35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文憑至學位課程收生統計</a:t>
            </a:r>
            <a:r>
              <a:rPr lang="zh-HK" altLang="zh-HK" sz="3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201</a:t>
            </a:r>
            <a:r>
              <a:rPr lang="en-US" altLang="zh-TW" sz="35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8</a:t>
            </a:r>
            <a:endParaRPr lang="zh-HK" altLang="zh-HK" sz="3500" dirty="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graphicFrame>
        <p:nvGraphicFramePr>
          <p:cNvPr id="204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855098"/>
              </p:ext>
            </p:extLst>
          </p:nvPr>
        </p:nvGraphicFramePr>
        <p:xfrm>
          <a:off x="980033" y="1562696"/>
          <a:ext cx="7183934" cy="4409035"/>
        </p:xfrm>
        <a:graphic>
          <a:graphicData uri="http://schemas.openxmlformats.org/drawingml/2006/table">
            <a:tbl>
              <a:tblPr/>
              <a:tblGrid>
                <a:gridCol w="3190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3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1807">
                <a:tc>
                  <a:txBody>
                    <a:bodyPr/>
                    <a:lstStyle>
                      <a:lvl1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zh-HK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課程類別</a:t>
                      </a:r>
                      <a:endParaRPr kumimoji="0" lang="zh-HK" altLang="zh-HK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C63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zh-HK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文憑試</a:t>
                      </a:r>
                      <a:r>
                        <a:rPr kumimoji="0" lang="zh-HK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rPr>
                        <a:t>5</a:t>
                      </a:r>
                      <a:r>
                        <a:rPr kumimoji="0" lang="zh-HK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tima" charset="0"/>
                          <a:ea typeface="新細明體" panose="02020500000000000000" pitchFamily="18" charset="-120"/>
                          <a:sym typeface="Optima" charset="0"/>
                        </a:rPr>
                        <a:t>科成績平均分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C6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1807">
                <a:tc>
                  <a:txBody>
                    <a:bodyPr/>
                    <a:lstStyle>
                      <a:lvl1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zh-HK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363929"/>
                          </a:solidFill>
                          <a:effectLst/>
                          <a:latin typeface="HanziPen TC Bold" charset="0"/>
                          <a:ea typeface="HanziPen TC Bold" charset="0"/>
                          <a:cs typeface="HanziPen TC Bold" charset="0"/>
                          <a:sym typeface="HanziPen TC Bold" charset="0"/>
                        </a:rPr>
                        <a:t>THEi</a:t>
                      </a:r>
                      <a:r>
                        <a:rPr kumimoji="0" lang="zh-HK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363929"/>
                          </a:solidFill>
                          <a:effectLst/>
                          <a:latin typeface="HanziPen TC Bold" charset="0"/>
                          <a:ea typeface="新細明體" panose="02020500000000000000" pitchFamily="18" charset="-120"/>
                          <a:sym typeface="HanziPen TC Bold" charset="0"/>
                        </a:rPr>
                        <a:t>學士學位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CB7D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zh-HK" altLang="zh-HK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929"/>
                          </a:solidFill>
                          <a:effectLst/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rPr>
                        <a:t>17</a:t>
                      </a:r>
                      <a:endParaRPr kumimoji="0" lang="zh-HK" altLang="zh-HK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+mn-ea" charset="0"/>
                        <a:cs typeface="+mn-ea" charset="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CB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1807">
                <a:tc>
                  <a:txBody>
                    <a:bodyPr/>
                    <a:lstStyle>
                      <a:lvl1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zh-HK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363929"/>
                          </a:solidFill>
                          <a:effectLst/>
                          <a:latin typeface="HanziPen TC Bold" charset="0"/>
                          <a:ea typeface="新細明體" panose="02020500000000000000" pitchFamily="18" charset="-120"/>
                          <a:sym typeface="HanziPen TC Bold" charset="0"/>
                        </a:rPr>
                        <a:t>高級文憑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CB7D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zh-HK" altLang="zh-HK" sz="4200" b="0" i="0" u="none" strike="noStrike" cap="none" normalizeH="0" baseline="0">
                          <a:ln>
                            <a:noFill/>
                          </a:ln>
                          <a:solidFill>
                            <a:srgbClr val="363929"/>
                          </a:solidFill>
                          <a:effectLst/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rPr>
                        <a:t>14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+mn-ea" charset="0"/>
                        <a:cs typeface="+mn-ea" charset="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CB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1807">
                <a:tc>
                  <a:txBody>
                    <a:bodyPr/>
                    <a:lstStyle>
                      <a:lvl1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zh-HK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363929"/>
                          </a:solidFill>
                          <a:effectLst/>
                          <a:latin typeface="HanziPen TC Bold" charset="0"/>
                          <a:ea typeface="新細明體" panose="02020500000000000000" pitchFamily="18" charset="-120"/>
                          <a:sym typeface="HanziPen TC Bold" charset="0"/>
                        </a:rPr>
                        <a:t>基礎課程文憑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CB7D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zh-HK" altLang="zh-HK" sz="4200" b="0" i="0" u="none" strike="noStrike" cap="none" normalizeH="0" baseline="0">
                          <a:ln>
                            <a:noFill/>
                          </a:ln>
                          <a:solidFill>
                            <a:srgbClr val="363929"/>
                          </a:solidFill>
                          <a:effectLst/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rPr>
                        <a:t>9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+mn-ea" charset="0"/>
                        <a:cs typeface="+mn-ea" charset="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CB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1807">
                <a:tc>
                  <a:txBody>
                    <a:bodyPr/>
                    <a:lstStyle>
                      <a:lvl1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zh-HK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363929"/>
                          </a:solidFill>
                          <a:effectLst/>
                          <a:latin typeface="HanziPen TC Bold" charset="0"/>
                          <a:ea typeface="新細明體" panose="02020500000000000000" pitchFamily="18" charset="-120"/>
                          <a:sym typeface="HanziPen TC Bold" charset="0"/>
                        </a:rPr>
                        <a:t>職專文憑</a:t>
                      </a:r>
                      <a:endParaRPr kumimoji="0" lang="zh-HK" altLang="zh-HK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新細明體" panose="02020500000000000000" pitchFamily="18" charset="-12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CB7D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1pPr>
                      <a:lvl2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2pPr>
                      <a:lvl3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3pPr>
                      <a:lvl4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4pPr>
                      <a:lvl5pPr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5pPr>
                      <a:lvl6pPr marL="4572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6pPr>
                      <a:lvl7pPr marL="9144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7pPr>
                      <a:lvl8pPr marL="13716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8pPr>
                      <a:lvl9pPr marL="1828800" indent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711200" algn="l"/>
                        </a:tabLst>
                        <a:defRPr sz="3800">
                          <a:solidFill>
                            <a:srgbClr val="3639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</a:pPr>
                      <a:r>
                        <a:rPr kumimoji="0" lang="en-US" altLang="zh-HK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929"/>
                          </a:solidFill>
                          <a:effectLst/>
                          <a:latin typeface="Optima" charset="0"/>
                          <a:ea typeface="Optima" charset="0"/>
                          <a:cs typeface="Optima" charset="0"/>
                          <a:sym typeface="Optima" charset="0"/>
                        </a:rPr>
                        <a:t>6</a:t>
                      </a:r>
                      <a:endParaRPr kumimoji="0" lang="zh-HK" altLang="zh-HK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ea typeface="+mn-ea" charset="0"/>
                        <a:cs typeface="+mn-ea" charset="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F3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52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CB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94631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455414"/>
            <a:ext cx="7804547" cy="1518047"/>
          </a:xfrm>
        </p:spPr>
        <p:txBody>
          <a:bodyPr/>
          <a:lstStyle/>
          <a:p>
            <a:pPr defTabSz="410751"/>
            <a:r>
              <a:rPr lang="zh-HK" altLang="zh-HK" sz="4600" dirty="0">
                <a:solidFill>
                  <a:srgbClr val="FF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入學申請日程</a:t>
            </a:r>
            <a:r>
              <a:rPr lang="en-US" altLang="zh-HK" sz="4600" dirty="0">
                <a:solidFill>
                  <a:srgbClr val="FF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 </a:t>
            </a:r>
            <a:r>
              <a:rPr lang="zh-TW" altLang="en-US" sz="4600" dirty="0">
                <a:solidFill>
                  <a:srgbClr val="FF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有待更新</a:t>
            </a:r>
            <a:endParaRPr lang="zh-HK" altLang="zh-HK" sz="4600" dirty="0">
              <a:solidFill>
                <a:srgbClr val="FF0000"/>
              </a:solidFill>
              <a:latin typeface="Helvetica" panose="020B0604020202020204" pitchFamily="34" charset="0"/>
              <a:ea typeface="新細明體" panose="02020500000000000000" pitchFamily="18" charset="-120"/>
              <a:sym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54898"/>
              </p:ext>
            </p:extLst>
          </p:nvPr>
        </p:nvGraphicFramePr>
        <p:xfrm>
          <a:off x="551088" y="2309613"/>
          <a:ext cx="7923186" cy="3433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1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1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64406">
                <a:tc>
                  <a:txBody>
                    <a:bodyPr/>
                    <a:lstStyle/>
                    <a:p>
                      <a:r>
                        <a:rPr lang="en-US" altLang="zh-HK" sz="2000" dirty="0"/>
                        <a:t>20</a:t>
                      </a:r>
                      <a:r>
                        <a:rPr lang="en-US" altLang="zh-TW" sz="2000" dirty="0"/>
                        <a:t>20</a:t>
                      </a:r>
                      <a:r>
                        <a:rPr lang="en-US" altLang="zh-HK" sz="2000" dirty="0"/>
                        <a:t> </a:t>
                      </a:r>
                      <a:r>
                        <a:rPr lang="zh-HK" altLang="en-US" sz="2000" dirty="0"/>
                        <a:t>年 </a:t>
                      </a:r>
                      <a:r>
                        <a:rPr lang="en-US" altLang="zh-HK" sz="2000" dirty="0"/>
                        <a:t>2 </a:t>
                      </a:r>
                      <a:r>
                        <a:rPr lang="zh-HK" altLang="en-US" sz="2000" dirty="0"/>
                        <a:t>月 </a:t>
                      </a:r>
                      <a:r>
                        <a:rPr lang="en-US" altLang="zh-HK" sz="2000" dirty="0"/>
                        <a:t>2</a:t>
                      </a:r>
                      <a:r>
                        <a:rPr lang="en-US" altLang="zh-TW" sz="2000" dirty="0"/>
                        <a:t>9</a:t>
                      </a:r>
                      <a:r>
                        <a:rPr lang="en-US" altLang="zh-HK" sz="2000" dirty="0"/>
                        <a:t> </a:t>
                      </a:r>
                      <a:r>
                        <a:rPr lang="zh-HK" altLang="en-US" sz="2000" dirty="0"/>
                        <a:t>日或之前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透過 「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  <a:hlinkClick r:id="rId3"/>
                        </a:rPr>
                        <a:t>VTC 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  <a:hlinkClick r:id="rId3"/>
                        </a:rPr>
                        <a:t>網上入學申請系統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」或「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  <a:hlinkClick r:id="rId4"/>
                        </a:rPr>
                        <a:t>VTC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  <a:hlinkClick r:id="rId4"/>
                        </a:rPr>
                        <a:t>手機報名系統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」遞交入學申請</a:t>
                      </a:r>
                      <a:endParaRPr lang="zh-HK" altLang="en-US" sz="2000" dirty="0"/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4369">
                <a:tc>
                  <a:txBody>
                    <a:bodyPr/>
                    <a:lstStyle/>
                    <a:p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zh-HK" alt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年 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4 </a:t>
                      </a:r>
                      <a:r>
                        <a:rPr lang="zh-HK" alt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月 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8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 </a:t>
                      </a:r>
                      <a:r>
                        <a:rPr lang="zh-HK" alt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日或之前</a:t>
                      </a:r>
                      <a:endParaRPr lang="zh-HK" alt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透過 「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  <a:hlinkClick r:id="rId3"/>
                        </a:rPr>
                        <a:t>VTC 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  <a:hlinkClick r:id="rId3"/>
                        </a:rPr>
                        <a:t>網上入學申請系統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」遞交「學生學習概覽」</a:t>
                      </a:r>
                      <a:endParaRPr lang="zh-HK" altLang="en-US" sz="2000" dirty="0"/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4369">
                <a:tc>
                  <a:txBody>
                    <a:bodyPr/>
                    <a:lstStyle/>
                    <a:p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zh-HK" alt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年 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 </a:t>
                      </a:r>
                      <a:r>
                        <a:rPr lang="zh-HK" alt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月上旬</a:t>
                      </a:r>
                      <a:endParaRPr lang="zh-HK" alt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►</a:t>
                      </a:r>
                      <a:r>
                        <a:rPr lang="zh-TW" altLang="en-US" sz="2000" dirty="0"/>
                        <a:t> 參加選科策略資訊日及簡介會</a:t>
                      </a:r>
                      <a:br>
                        <a:rPr lang="zh-TW" altLang="en-US" sz="2000" dirty="0"/>
                      </a:br>
                      <a:r>
                        <a:rPr lang="zh-TW" altLang="en-US" sz="2000" dirty="0">
                          <a:effectLst/>
                        </a:rPr>
                        <a:t>► </a:t>
                      </a:r>
                      <a:r>
                        <a:rPr lang="zh-TW" altLang="en-US" sz="2000" dirty="0"/>
                        <a:t>更改課程選擇或次序</a:t>
                      </a:r>
                      <a:endParaRPr lang="zh-HK" altLang="en-US" sz="2000" dirty="0"/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331">
                <a:tc>
                  <a:txBody>
                    <a:bodyPr/>
                    <a:lstStyle/>
                    <a:p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zh-HK" alt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年 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 </a:t>
                      </a:r>
                      <a:r>
                        <a:rPr lang="zh-HK" alt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月下旬</a:t>
                      </a:r>
                      <a:endParaRPr lang="zh-HK" alt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參加面試 </a:t>
                      </a:r>
                      <a:r>
                        <a:rPr lang="en-US" altLang="zh-TW" sz="2000" dirty="0"/>
                        <a:t>/ </a:t>
                      </a:r>
                      <a:r>
                        <a:rPr lang="zh-TW" altLang="en-US" sz="2000" dirty="0"/>
                        <a:t>測試 </a:t>
                      </a:r>
                      <a:endParaRPr lang="zh-HK" altLang="en-US" sz="2000" dirty="0"/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331">
                <a:tc>
                  <a:txBody>
                    <a:bodyPr/>
                    <a:lstStyle/>
                    <a:p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zh-HK" alt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年 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6 </a:t>
                      </a:r>
                      <a:r>
                        <a:rPr lang="zh-HK" alt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月中旬</a:t>
                      </a:r>
                      <a:endParaRPr lang="zh-HK" alt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查閱有條件取錄通知</a:t>
                      </a:r>
                      <a:endParaRPr lang="zh-HK" altLang="en-US" sz="2000" dirty="0"/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4331">
                <a:tc>
                  <a:txBody>
                    <a:bodyPr/>
                    <a:lstStyle/>
                    <a:p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zh-HK" alt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年 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7 </a:t>
                      </a:r>
                      <a:r>
                        <a:rPr lang="zh-HK" alt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月</a:t>
                      </a:r>
                      <a:endParaRPr lang="zh-HK" alt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完成註冊手續</a:t>
                      </a:r>
                      <a:endParaRPr lang="zh-HK" altLang="en-US" sz="2000" dirty="0"/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92345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546737"/>
              </p:ext>
            </p:extLst>
          </p:nvPr>
        </p:nvGraphicFramePr>
        <p:xfrm>
          <a:off x="683568" y="908720"/>
          <a:ext cx="6924676" cy="544830"/>
        </p:xfrm>
        <a:graphic>
          <a:graphicData uri="http://schemas.openxmlformats.org/drawingml/2006/table">
            <a:tbl>
              <a:tblPr/>
              <a:tblGrid>
                <a:gridCol w="6924676"/>
              </a:tblGrid>
              <a:tr h="295275">
                <a:tc>
                  <a:txBody>
                    <a:bodyPr/>
                    <a:lstStyle/>
                    <a:p>
                      <a:r>
                        <a:rPr lang="en-US" altLang="zh-TW" sz="3200" b="1" dirty="0">
                          <a:effectLst/>
                        </a:rPr>
                        <a:t>IVE/HKDI/ICI</a:t>
                      </a:r>
                      <a:r>
                        <a:rPr lang="zh-TW" altLang="en-US" sz="3200" b="1" dirty="0">
                          <a:effectLst/>
                        </a:rPr>
                        <a:t>及</a:t>
                      </a:r>
                      <a:r>
                        <a:rPr lang="en-US" altLang="zh-TW" sz="3200" b="1" dirty="0" err="1">
                          <a:effectLst/>
                        </a:rPr>
                        <a:t>THEi</a:t>
                      </a:r>
                      <a:r>
                        <a:rPr lang="zh-TW" altLang="en-US" sz="3200" b="1" dirty="0">
                          <a:effectLst/>
                        </a:rPr>
                        <a:t>網上資訊日 </a:t>
                      </a:r>
                      <a:r>
                        <a:rPr lang="en-US" altLang="zh-TW" sz="3200" b="1" dirty="0">
                          <a:effectLst/>
                        </a:rPr>
                        <a:t>2020</a:t>
                      </a:r>
                    </a:p>
                  </a:txBody>
                  <a:tcPr marL="0" marR="0" marT="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25" cap="flat" cmpd="sng" algn="ctr">
                      <a:solidFill>
                        <a:srgbClr val="0021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95755"/>
              </p:ext>
            </p:extLst>
          </p:nvPr>
        </p:nvGraphicFramePr>
        <p:xfrm>
          <a:off x="1115616" y="1600200"/>
          <a:ext cx="6624736" cy="452596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68152"/>
                <a:gridCol w="5256584"/>
              </a:tblGrid>
              <a:tr h="796753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日期</a:t>
                      </a:r>
                      <a:r>
                        <a:rPr lang="en-US" altLang="zh-TW" sz="2000" dirty="0">
                          <a:effectLst/>
                        </a:rPr>
                        <a:t>:</a:t>
                      </a:r>
                      <a:endParaRPr lang="en-US" altLang="zh-TW" sz="2000" b="1" dirty="0">
                        <a:effectLst/>
                      </a:endParaRPr>
                    </a:p>
                  </a:txBody>
                  <a:tcPr marL="61093" marR="61093" marT="31819" marB="3054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>
                          <a:effectLst/>
                        </a:rPr>
                        <a:t>2020</a:t>
                      </a:r>
                      <a:r>
                        <a:rPr lang="zh-TW" altLang="en-US" sz="2000">
                          <a:effectLst/>
                        </a:rPr>
                        <a:t>年 </a:t>
                      </a:r>
                      <a:r>
                        <a:rPr lang="en-US" altLang="zh-TW" sz="2000">
                          <a:effectLst/>
                        </a:rPr>
                        <a:t>11</a:t>
                      </a:r>
                      <a:r>
                        <a:rPr lang="zh-TW" altLang="en-US" sz="2000">
                          <a:effectLst/>
                        </a:rPr>
                        <a:t>月 </a:t>
                      </a:r>
                      <a:r>
                        <a:rPr lang="en-US" altLang="zh-TW" sz="2000">
                          <a:effectLst/>
                        </a:rPr>
                        <a:t>27</a:t>
                      </a:r>
                      <a:r>
                        <a:rPr lang="zh-TW" altLang="en-US" sz="2000">
                          <a:effectLst/>
                        </a:rPr>
                        <a:t>日 至 </a:t>
                      </a:r>
                      <a:r>
                        <a:rPr lang="en-US" altLang="zh-TW" sz="2000">
                          <a:effectLst/>
                        </a:rPr>
                        <a:t>2020</a:t>
                      </a:r>
                      <a:r>
                        <a:rPr lang="zh-TW" altLang="en-US" sz="2000">
                          <a:effectLst/>
                        </a:rPr>
                        <a:t>年 </a:t>
                      </a:r>
                      <a:r>
                        <a:rPr lang="en-US" altLang="zh-TW" sz="2000">
                          <a:effectLst/>
                        </a:rPr>
                        <a:t>11</a:t>
                      </a:r>
                      <a:r>
                        <a:rPr lang="zh-TW" altLang="en-US" sz="2000">
                          <a:effectLst/>
                        </a:rPr>
                        <a:t>月 </a:t>
                      </a:r>
                      <a:r>
                        <a:rPr lang="en-US" altLang="zh-TW" sz="2000">
                          <a:effectLst/>
                        </a:rPr>
                        <a:t>28</a:t>
                      </a:r>
                      <a:r>
                        <a:rPr lang="zh-TW" altLang="en-US" sz="2000">
                          <a:effectLst/>
                        </a:rPr>
                        <a:t>日</a:t>
                      </a:r>
                    </a:p>
                  </a:txBody>
                  <a:tcPr marL="61093" marR="61093" marT="31819" marB="31819"/>
                </a:tc>
              </a:tr>
              <a:tr h="3729210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備註</a:t>
                      </a:r>
                      <a:r>
                        <a:rPr lang="en-US" altLang="zh-TW" sz="2000" dirty="0">
                          <a:effectLst/>
                        </a:rPr>
                        <a:t>:</a:t>
                      </a:r>
                      <a:endParaRPr lang="en-US" altLang="zh-TW" sz="2000" b="1" dirty="0">
                        <a:effectLst/>
                      </a:endParaRPr>
                    </a:p>
                  </a:txBody>
                  <a:tcPr marL="61093" marR="61093" marT="31819" marB="30546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</a:rPr>
                        <a:t>活動以網上形式進行</a:t>
                      </a:r>
                      <a:br>
                        <a:rPr lang="zh-TW" altLang="en-US" sz="2000" dirty="0">
                          <a:effectLst/>
                        </a:rPr>
                      </a:br>
                      <a:r>
                        <a:rPr lang="zh-TW" altLang="en-US" sz="2000" dirty="0">
                          <a:effectLst/>
                        </a:rPr>
                        <a:t/>
                      </a:r>
                      <a:br>
                        <a:rPr lang="zh-TW" alt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IVE/HKDI/ICI</a:t>
                      </a:r>
                      <a:r>
                        <a:rPr lang="zh-TW" altLang="en-US" sz="2000" dirty="0">
                          <a:effectLst/>
                        </a:rPr>
                        <a:t>網上資訊日</a:t>
                      </a:r>
                      <a:br>
                        <a:rPr lang="zh-TW" altLang="en-US" sz="2000" dirty="0">
                          <a:effectLst/>
                        </a:rPr>
                      </a:br>
                      <a:r>
                        <a:rPr lang="zh-TW" altLang="en-US" sz="2000" dirty="0">
                          <a:effectLst/>
                        </a:rPr>
                        <a:t>詳情</a:t>
                      </a:r>
                      <a:r>
                        <a:rPr lang="en-US" altLang="zh-TW" sz="2000" dirty="0">
                          <a:effectLst/>
                        </a:rPr>
                        <a:t>: </a:t>
                      </a:r>
                      <a:r>
                        <a:rPr lang="en-US" sz="2000" u="none" strike="noStrike" dirty="0">
                          <a:effectLst/>
                          <a:hlinkClick r:id="rId2"/>
                        </a:rPr>
                        <a:t>www.ive.edu.hk/infoday</a:t>
                      </a:r>
                      <a:r>
                        <a:rPr lang="en-US" sz="2000" dirty="0">
                          <a:effectLst/>
                        </a:rPr>
                        <a:t/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/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 err="1">
                          <a:effectLst/>
                        </a:rPr>
                        <a:t>THEi</a:t>
                      </a:r>
                      <a:r>
                        <a:rPr lang="zh-TW" altLang="en-US" sz="2000" dirty="0">
                          <a:effectLst/>
                        </a:rPr>
                        <a:t>網上資訊日</a:t>
                      </a:r>
                      <a:br>
                        <a:rPr lang="zh-TW" altLang="en-US" sz="2000" dirty="0">
                          <a:effectLst/>
                        </a:rPr>
                      </a:br>
                      <a:r>
                        <a:rPr lang="zh-TW" altLang="en-US" sz="2000" dirty="0">
                          <a:effectLst/>
                        </a:rPr>
                        <a:t>詳情</a:t>
                      </a:r>
                      <a:r>
                        <a:rPr lang="en-US" altLang="zh-TW" sz="2000" dirty="0">
                          <a:effectLst/>
                        </a:rPr>
                        <a:t>: </a:t>
                      </a:r>
                      <a:r>
                        <a:rPr lang="en-US" sz="2000" u="none" strike="noStrike" dirty="0">
                          <a:effectLst/>
                          <a:hlinkClick r:id="rId3"/>
                        </a:rPr>
                        <a:t>www.thei.edu.hk/infoday</a:t>
                      </a:r>
                      <a:r>
                        <a:rPr lang="en-US" sz="2000" dirty="0">
                          <a:effectLst/>
                        </a:rPr>
                        <a:t/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/>
                      </a:r>
                      <a:br>
                        <a:rPr lang="en-US" sz="2000" dirty="0">
                          <a:effectLst/>
                        </a:rPr>
                      </a:br>
                      <a:endParaRPr lang="en-US" sz="2000" dirty="0">
                        <a:effectLst/>
                      </a:endParaRPr>
                    </a:p>
                  </a:txBody>
                  <a:tcPr marL="61093" marR="61093" marT="31819" marB="31819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6713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3220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溫馨提示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 sz="1800"/>
            </a:pPr>
            <a:r>
              <a:rPr lang="en-US" altLang="zh-TW" sz="4000" b="1" dirty="0"/>
              <a:t>VTC </a:t>
            </a:r>
            <a:r>
              <a:rPr lang="zh-TW" altLang="en-US" sz="4000" b="1" dirty="0"/>
              <a:t>報名工作坊：</a:t>
            </a:r>
            <a:r>
              <a:rPr lang="en-US" altLang="zh-TW" sz="4000" b="1" dirty="0"/>
              <a:t>04.12.21</a:t>
            </a:r>
          </a:p>
          <a:p>
            <a:pPr lvl="0">
              <a:defRPr sz="1800"/>
            </a:pPr>
            <a:r>
              <a:rPr lang="en-US" altLang="zh-TW" sz="4000" b="1" dirty="0"/>
              <a:t>EAPP </a:t>
            </a:r>
            <a:r>
              <a:rPr lang="zh-TW" altLang="en-US" sz="4000" b="1" dirty="0"/>
              <a:t>報名工作坊：</a:t>
            </a:r>
            <a:r>
              <a:rPr lang="en-US" altLang="zh-TW" sz="4000" b="1" dirty="0"/>
              <a:t>11.12.21</a:t>
            </a:r>
          </a:p>
          <a:p>
            <a:pPr lvl="0">
              <a:defRPr sz="1800"/>
            </a:pPr>
            <a:r>
              <a:rPr lang="zh-TW" altLang="en-US" sz="4000" dirty="0"/>
              <a:t>請盡早報讀課程（建議考</a:t>
            </a:r>
            <a:r>
              <a:rPr lang="en-US" altLang="zh-TW" sz="4000" dirty="0"/>
              <a:t>mock</a:t>
            </a:r>
            <a:r>
              <a:rPr lang="zh-TW" altLang="en-US" sz="4000" dirty="0"/>
              <a:t>前）</a:t>
            </a:r>
          </a:p>
          <a:p>
            <a:pPr lvl="0">
              <a:defRPr sz="1800"/>
            </a:pPr>
            <a:r>
              <a:rPr lang="zh-TW" altLang="en-US" sz="4000" dirty="0"/>
              <a:t>遇到問題才可有及時的支援</a:t>
            </a:r>
          </a:p>
          <a:p>
            <a:r>
              <a:rPr lang="zh-TW" altLang="en-US" sz="4000" dirty="0"/>
              <a:t>太遲找我們，只能說</a:t>
            </a:r>
            <a:r>
              <a:rPr lang="zh-TW" altLang="en-US" sz="4000" u="sng" dirty="0">
                <a:solidFill>
                  <a:srgbClr val="C82506"/>
                </a:solidFill>
                <a:latin typeface="HanziPen TC Bold"/>
                <a:ea typeface="HanziPen TC Bold"/>
                <a:cs typeface="HanziPen TC Bold"/>
                <a:sym typeface="HanziPen TC Bold"/>
              </a:rPr>
              <a:t>「深表遺憾」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20721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所以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669727" y="1835051"/>
            <a:ext cx="7804547" cy="4420196"/>
          </a:xfrm>
          <a:prstGeom prst="rect">
            <a:avLst/>
          </a:prstGeom>
        </p:spPr>
        <p:txBody>
          <a:bodyPr/>
          <a:lstStyle/>
          <a:p>
            <a:pPr marL="500045" indent="-500045" defTabSz="295741">
              <a:spcBef>
                <a:spcPts val="0"/>
              </a:spcBef>
              <a:defRPr sz="1800"/>
            </a:pPr>
            <a:r>
              <a:rPr sz="4000"/>
              <a:t>VTC課程</a:t>
            </a:r>
          </a:p>
          <a:p>
            <a:pPr marL="725065" lvl="1" indent="-500045" defTabSz="295741">
              <a:spcBef>
                <a:spcPts val="0"/>
              </a:spcBef>
              <a:defRPr sz="1800"/>
            </a:pPr>
            <a:r>
              <a:rPr sz="4000"/>
              <a:t>用VTC系統</a:t>
            </a:r>
          </a:p>
          <a:p>
            <a:pPr marL="500045" indent="-500045" defTabSz="295741">
              <a:spcBef>
                <a:spcPts val="0"/>
              </a:spcBef>
              <a:defRPr sz="1800"/>
            </a:pPr>
            <a:r>
              <a:rPr sz="4000"/>
              <a:t>其他</a:t>
            </a:r>
          </a:p>
          <a:p>
            <a:pPr marL="725065" lvl="1" indent="-500045" defTabSz="295741">
              <a:spcBef>
                <a:spcPts val="0"/>
              </a:spcBef>
              <a:defRPr sz="1800"/>
            </a:pPr>
            <a:r>
              <a:rPr sz="4000"/>
              <a:t>先用</a:t>
            </a:r>
            <a:r>
              <a:rPr sz="4000">
                <a:solidFill>
                  <a:srgbClr val="C82506"/>
                </a:solidFill>
                <a:latin typeface="HanziPen TC Bold"/>
                <a:ea typeface="HanziPen TC Bold"/>
                <a:cs typeface="HanziPen TC Bold"/>
                <a:sym typeface="HanziPen TC Bold"/>
              </a:rPr>
              <a:t>e導航</a:t>
            </a:r>
            <a:r>
              <a:rPr sz="4000"/>
              <a:t>找合適課程</a:t>
            </a:r>
          </a:p>
          <a:p>
            <a:pPr marL="725065" lvl="1" indent="-500045" defTabSz="295741">
              <a:spcBef>
                <a:spcPts val="0"/>
              </a:spcBef>
              <a:defRPr sz="1800"/>
            </a:pPr>
            <a:r>
              <a:rPr sz="4000"/>
              <a:t>後決定用</a:t>
            </a:r>
            <a:r>
              <a:rPr sz="4000">
                <a:solidFill>
                  <a:srgbClr val="C82506"/>
                </a:solidFill>
                <a:latin typeface="HanziPen TC Bold"/>
                <a:ea typeface="HanziPen TC Bold"/>
                <a:cs typeface="HanziPen TC Bold"/>
                <a:sym typeface="HanziPen TC Bold"/>
              </a:rPr>
              <a:t>EAPP</a:t>
            </a:r>
            <a:r>
              <a:rPr sz="4000"/>
              <a:t>／</a:t>
            </a:r>
            <a:r>
              <a:rPr sz="4000">
                <a:solidFill>
                  <a:srgbClr val="C82506"/>
                </a:solidFill>
                <a:latin typeface="HanziPen TC Bold"/>
                <a:ea typeface="HanziPen TC Bold"/>
                <a:cs typeface="HanziPen TC Bold"/>
                <a:sym typeface="HanziPen TC Bold"/>
              </a:rPr>
              <a:t>個別院校</a:t>
            </a:r>
            <a:r>
              <a:rPr sz="4000"/>
              <a:t>報</a:t>
            </a:r>
          </a:p>
          <a:p>
            <a:pPr marL="725065" lvl="1" indent="-500045" defTabSz="295741">
              <a:spcBef>
                <a:spcPts val="0"/>
              </a:spcBef>
              <a:defRPr sz="1800"/>
            </a:pPr>
            <a:r>
              <a:rPr sz="4000"/>
              <a:t>留意截止日期</a:t>
            </a:r>
          </a:p>
        </p:txBody>
      </p:sp>
    </p:spTree>
    <p:extLst>
      <p:ext uri="{BB962C8B-B14F-4D97-AF65-F5344CB8AC3E}">
        <p14:creationId xmlns:p14="http://schemas.microsoft.com/office/powerpoint/2010/main" val="38821462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 bldLvl="5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1473398"/>
            <a:ext cx="7804547" cy="1518047"/>
          </a:xfrm>
        </p:spPr>
        <p:txBody>
          <a:bodyPr/>
          <a:lstStyle/>
          <a:p>
            <a:pPr defTabSz="410751"/>
            <a:r>
              <a:rPr lang="zh-HK" altLang="zh-HK" sz="3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毅進文憑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072" y="2687836"/>
            <a:ext cx="8430741" cy="3598664"/>
          </a:xfrm>
        </p:spPr>
        <p:txBody>
          <a:bodyPr anchor="t"/>
          <a:lstStyle/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入學條件：完成中六</a:t>
            </a:r>
          </a:p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修讀期：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</a:t>
            </a: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年</a:t>
            </a:r>
          </a:p>
          <a:p>
            <a:pPr marL="241093" indent="-241093" defTabSz="410751">
              <a:lnSpc>
                <a:spcPts val="2742"/>
              </a:lnSpc>
              <a:spcBef>
                <a:spcPts val="2250"/>
              </a:spcBef>
              <a:buSzPct val="75000"/>
              <a:buFontTx/>
              <a:buChar char="•"/>
            </a:pPr>
            <a:r>
              <a:rPr lang="zh-HK" altLang="zh-HK" sz="25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課程：紀律部隊、酒店及旅遊、工商管理、設計、資訊科技、社會服務及運動管理、機械工程</a:t>
            </a:r>
          </a:p>
        </p:txBody>
      </p:sp>
      <p:pic>
        <p:nvPicPr>
          <p:cNvPr id="23555" name="Picture 3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5466" b="10579"/>
          <a:stretch>
            <a:fillRect/>
          </a:stretch>
        </p:blipFill>
        <p:spPr bwMode="auto">
          <a:xfrm>
            <a:off x="253380" y="261194"/>
            <a:ext cx="8636124" cy="161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7884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630936" y="581891"/>
            <a:ext cx="2522431" cy="3740727"/>
          </a:xfrm>
          <a:prstGeom prst="rect">
            <a:avLst/>
          </a:prstGeom>
        </p:spPr>
        <p:txBody>
          <a:bodyPr vert="horz" lIns="64291" tIns="32146" rIns="64291" bIns="32146" rtlCol="0" anchor="b">
            <a:normAutofit/>
          </a:bodyPr>
          <a:lstStyle/>
          <a:p>
            <a:pPr algn="l" defTabSz="642915">
              <a:lnSpc>
                <a:spcPct val="90000"/>
              </a:lnSpc>
              <a:defRPr sz="1800"/>
            </a:pPr>
            <a:r>
              <a:rPr lang="en-US" sz="4200" dirty="0" err="1"/>
              <a:t>EApp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>
                <a:hlinkClick r:id="rId2"/>
              </a:rPr>
              <a:t>可報院校</a:t>
            </a:r>
            <a:endParaRPr lang="en-US" sz="4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85370" y="581891"/>
            <a:ext cx="3320997" cy="5564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7258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10751"/>
            <a:r>
              <a:rPr lang="zh-HK" altLang="zh-HK" sz="46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毅進文憑 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56135" y="2197820"/>
            <a:ext cx="5029646" cy="4088680"/>
          </a:xfrm>
        </p:spPr>
        <p:txBody>
          <a:bodyPr anchor="t"/>
          <a:lstStyle/>
          <a:p>
            <a:pPr marL="228815" indent="-228815" defTabSz="389544">
              <a:lnSpc>
                <a:spcPts val="2601"/>
              </a:lnSpc>
              <a:spcBef>
                <a:spcPts val="2109"/>
              </a:spcBef>
              <a:buSzPct val="75000"/>
              <a:buFontTx/>
              <a:buChar char="•"/>
            </a:pPr>
            <a:r>
              <a:rPr lang="zh-HK" altLang="zh-HK" sz="24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嶺南大學持續進修學院</a:t>
            </a:r>
          </a:p>
          <a:p>
            <a:pPr marL="228815" indent="-228815" defTabSz="389544">
              <a:lnSpc>
                <a:spcPts val="2601"/>
              </a:lnSpc>
              <a:spcBef>
                <a:spcPts val="2109"/>
              </a:spcBef>
              <a:buSzPct val="75000"/>
              <a:buFontTx/>
              <a:buChar char="•"/>
            </a:pPr>
            <a:r>
              <a:rPr lang="zh-HK" altLang="zh-HK" sz="24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職業訓練局工商資訊學院</a:t>
            </a:r>
          </a:p>
          <a:p>
            <a:pPr marL="228815" indent="-228815" defTabSz="389544">
              <a:lnSpc>
                <a:spcPts val="2601"/>
              </a:lnSpc>
              <a:spcBef>
                <a:spcPts val="2109"/>
              </a:spcBef>
              <a:buSzPct val="75000"/>
              <a:buFontTx/>
              <a:buChar char="•"/>
            </a:pPr>
            <a:r>
              <a:rPr lang="zh-HK" altLang="zh-HK" sz="24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香港科技專上書院</a:t>
            </a:r>
          </a:p>
          <a:p>
            <a:pPr marL="228815" indent="-228815" defTabSz="389544">
              <a:lnSpc>
                <a:spcPts val="2601"/>
              </a:lnSpc>
              <a:spcBef>
                <a:spcPts val="2109"/>
              </a:spcBef>
              <a:buSzPct val="75000"/>
              <a:buFontTx/>
              <a:buChar char="•"/>
            </a:pPr>
            <a:r>
              <a:rPr lang="zh-HK" altLang="zh-HK" sz="24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香港專業進修學校</a:t>
            </a:r>
          </a:p>
          <a:p>
            <a:pPr marL="228815" indent="-228815" defTabSz="389544">
              <a:lnSpc>
                <a:spcPts val="2601"/>
              </a:lnSpc>
              <a:spcBef>
                <a:spcPts val="2109"/>
              </a:spcBef>
              <a:buSzPct val="75000"/>
              <a:buFontTx/>
              <a:buChar char="•"/>
            </a:pPr>
            <a:r>
              <a:rPr lang="zh-HK" altLang="zh-HK" sz="24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明愛社區書院</a:t>
            </a:r>
          </a:p>
          <a:p>
            <a:pPr marL="228815" indent="-228815" defTabSz="389544">
              <a:lnSpc>
                <a:spcPts val="2601"/>
              </a:lnSpc>
              <a:spcBef>
                <a:spcPts val="2109"/>
              </a:spcBef>
              <a:buSzPct val="75000"/>
              <a:buFontTx/>
              <a:buChar char="•"/>
            </a:pPr>
            <a:r>
              <a:rPr lang="zh-HK" altLang="zh-HK" sz="24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香港公開大學李嘉誠專業進修學院</a:t>
            </a:r>
          </a:p>
          <a:p>
            <a:pPr marL="228815" indent="-228815" defTabSz="389544">
              <a:lnSpc>
                <a:spcPts val="2601"/>
              </a:lnSpc>
              <a:spcBef>
                <a:spcPts val="2109"/>
              </a:spcBef>
              <a:buSzPct val="75000"/>
              <a:buFontTx/>
              <a:buChar char="•"/>
            </a:pPr>
            <a:r>
              <a:rPr lang="zh-HK" altLang="zh-HK" sz="240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香港浸會大學持續教育學院</a:t>
            </a:r>
          </a:p>
        </p:txBody>
      </p:sp>
      <p:pic>
        <p:nvPicPr>
          <p:cNvPr id="24579" name="Picture 3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65466" r="65234" b="10579"/>
          <a:stretch>
            <a:fillRect/>
          </a:stretch>
        </p:blipFill>
        <p:spPr bwMode="auto">
          <a:xfrm>
            <a:off x="343793" y="261194"/>
            <a:ext cx="2580680" cy="161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Rectangle 4" descr="tile_corrugate_gray_1.png"/>
          <p:cNvSpPr>
            <a:spLocks/>
          </p:cNvSpPr>
          <p:nvPr/>
        </p:nvSpPr>
        <p:spPr bwMode="auto">
          <a:xfrm>
            <a:off x="7239745" y="2310557"/>
            <a:ext cx="1249040" cy="345020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/>
          <a:lstStyle/>
          <a:p>
            <a:r>
              <a:rPr lang="zh-HK" altLang="zh-HK" sz="3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也有開辦毅進文憑課程</a:t>
            </a:r>
          </a:p>
        </p:txBody>
      </p:sp>
      <p:sp>
        <p:nvSpPr>
          <p:cNvPr id="24581" name="AutoShape 5" descr="tile_corrugate_gray_1.png"/>
          <p:cNvSpPr>
            <a:spLocks/>
          </p:cNvSpPr>
          <p:nvPr/>
        </p:nvSpPr>
        <p:spPr bwMode="auto">
          <a:xfrm>
            <a:off x="4697016" y="3589734"/>
            <a:ext cx="1914302" cy="892969"/>
          </a:xfrm>
          <a:prstGeom prst="rightArrow">
            <a:avLst>
              <a:gd name="adj1" fmla="val 32000"/>
              <a:gd name="adj2" fmla="val 63985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endParaRPr lang="zh-HK" altLang="zh-HK" sz="2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37229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27" y="143992"/>
            <a:ext cx="7804547" cy="1518047"/>
          </a:xfrm>
        </p:spPr>
        <p:txBody>
          <a:bodyPr/>
          <a:lstStyle/>
          <a:p>
            <a:pPr defTabSz="410751"/>
            <a:r>
              <a:rPr lang="zh-HK" altLang="zh-HK" sz="46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毅進文憑 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072" y="1626320"/>
            <a:ext cx="8430741" cy="5037460"/>
          </a:xfrm>
        </p:spPr>
        <p:txBody>
          <a:bodyPr anchor="t"/>
          <a:lstStyle/>
          <a:p>
            <a:pPr marL="208724" indent="-208724" defTabSz="357175">
              <a:lnSpc>
                <a:spcPts val="2320"/>
              </a:lnSpc>
              <a:spcBef>
                <a:spcPts val="1898"/>
              </a:spcBef>
              <a:buSzPct val="75000"/>
              <a:buFontTx/>
              <a:buChar char="•"/>
            </a:pPr>
            <a:r>
              <a:rPr lang="zh-HK" altLang="zh-HK" sz="2200" u="sng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  <a:hlinkClick r:id="rId2"/>
              </a:rPr>
              <a:t>開辦科目</a:t>
            </a:r>
            <a:endParaRPr lang="zh-HK" altLang="zh-HK" sz="2200" dirty="0">
              <a:solidFill>
                <a:srgbClr val="000000"/>
              </a:solidFill>
              <a:latin typeface="Helvetica" panose="020B0604020202020204" pitchFamily="34" charset="0"/>
              <a:ea typeface="新細明體" panose="02020500000000000000" pitchFamily="18" charset="-120"/>
              <a:sym typeface="Helvetica" panose="020B0604020202020204" pitchFamily="34" charset="0"/>
            </a:endParaRPr>
          </a:p>
          <a:p>
            <a:pPr marL="208724" indent="-208724" defTabSz="357175">
              <a:lnSpc>
                <a:spcPts val="2320"/>
              </a:lnSpc>
              <a:spcBef>
                <a:spcPts val="1898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成功修畢毅進文憑課程後達到的水平，相當於香港中學文憑考試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5 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科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(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包括中國語文和英國語文科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第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級的程度</a:t>
            </a:r>
          </a:p>
          <a:p>
            <a:pPr marL="208724" indent="-208724" defTabSz="357175">
              <a:lnSpc>
                <a:spcPts val="2320"/>
              </a:lnSpc>
              <a:spcBef>
                <a:spcPts val="1898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成功修畢延伸數學選修科目的學員，其所持有的毅進文憑相當於中學文憑試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5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科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(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包括中國語文、英國語文和數學科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第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級的程度</a:t>
            </a:r>
          </a:p>
          <a:p>
            <a:pPr marL="208724" indent="-208724" defTabSz="357175">
              <a:lnSpc>
                <a:spcPts val="2320"/>
              </a:lnSpc>
              <a:spcBef>
                <a:spcPts val="1898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符合副學士和高級文憑或同等課程的入學資格</a:t>
            </a:r>
          </a:p>
          <a:p>
            <a:pPr marL="208724" indent="-208724" defTabSz="357175">
              <a:lnSpc>
                <a:spcPts val="2320"/>
              </a:lnSpc>
              <a:spcBef>
                <a:spcPts val="1898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凡成功修畢一個科目（即出席率達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80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％及整體評核及格），均可獲政府發還有關科目的三成學費，最多可取得八個科目的學費發還</a:t>
            </a:r>
          </a:p>
          <a:p>
            <a:pPr marL="208724" indent="-208724" defTabSz="357175">
              <a:lnSpc>
                <a:spcPts val="2320"/>
              </a:lnSpc>
              <a:spcBef>
                <a:spcPts val="1898"/>
              </a:spcBef>
              <a:buSzPct val="75000"/>
              <a:buFontTx/>
              <a:buChar char="•"/>
            </a:pP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『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全額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』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或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『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半額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』</a:t>
            </a:r>
            <a:r>
              <a:rPr lang="zh-HK" altLang="zh-HK" sz="2200" dirty="0">
                <a:solidFill>
                  <a:srgbClr val="000000"/>
                </a:solidFill>
                <a:latin typeface="Helvetica" panose="020B0604020202020204" pitchFamily="34" charset="0"/>
                <a:ea typeface="新細明體" panose="02020500000000000000" pitchFamily="18" charset="-120"/>
                <a:sym typeface="Helvetica" panose="020B0604020202020204" pitchFamily="34" charset="0"/>
              </a:rPr>
              <a:t>資助幅度資格，便可就成功修畢的科目獲全額或半額學費發還</a:t>
            </a:r>
          </a:p>
        </p:txBody>
      </p:sp>
      <p:pic>
        <p:nvPicPr>
          <p:cNvPr id="25603" name="Picture 3" descr="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65466" r="65234" b="10579"/>
          <a:stretch>
            <a:fillRect/>
          </a:stretch>
        </p:blipFill>
        <p:spPr bwMode="auto">
          <a:xfrm>
            <a:off x="342677" y="261193"/>
            <a:ext cx="2044898" cy="128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09610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925" y="864597"/>
            <a:ext cx="7313414" cy="61891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zh-TW" altLang="en-US" dirty="0"/>
              <a:t>全日制課程的全年學費如下（以院校公布者為準）：</a:t>
            </a: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95249"/>
              </p:ext>
            </p:extLst>
          </p:nvPr>
        </p:nvGraphicFramePr>
        <p:xfrm>
          <a:off x="1169787" y="1708575"/>
          <a:ext cx="7096550" cy="4693095"/>
        </p:xfrm>
        <a:graphic>
          <a:graphicData uri="http://schemas.openxmlformats.org/drawingml/2006/table">
            <a:tbl>
              <a:tblPr/>
              <a:tblGrid>
                <a:gridCol w="3548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8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2815">
                <a:tc>
                  <a:txBody>
                    <a:bodyPr/>
                    <a:lstStyle/>
                    <a:p>
                      <a:r>
                        <a:rPr lang="zh-TW" altLang="en-US" sz="2500">
                          <a:effectLst/>
                        </a:rPr>
                        <a:t>嶺南大學持續進修學院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500">
                          <a:effectLst/>
                        </a:rPr>
                        <a:t>40,440</a:t>
                      </a:r>
                      <a:r>
                        <a:rPr lang="zh-TW" altLang="en-US" sz="2500">
                          <a:effectLst/>
                        </a:rPr>
                        <a:t>元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815">
                <a:tc>
                  <a:txBody>
                    <a:bodyPr/>
                    <a:lstStyle/>
                    <a:p>
                      <a:r>
                        <a:rPr lang="zh-TW" altLang="en-US" sz="2500">
                          <a:effectLst/>
                        </a:rPr>
                        <a:t>香港專業進修學校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500">
                          <a:effectLst/>
                        </a:rPr>
                        <a:t>37,940</a:t>
                      </a:r>
                      <a:r>
                        <a:rPr lang="zh-TW" altLang="en-US" sz="2500">
                          <a:effectLst/>
                        </a:rPr>
                        <a:t>元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103">
                <a:tc>
                  <a:txBody>
                    <a:bodyPr/>
                    <a:lstStyle/>
                    <a:p>
                      <a:r>
                        <a:rPr lang="zh-TW" altLang="en-US" sz="2500" dirty="0">
                          <a:effectLst/>
                        </a:rPr>
                        <a:t>香港浸會大學持續教育學院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500">
                          <a:effectLst/>
                        </a:rPr>
                        <a:t>40,440</a:t>
                      </a:r>
                      <a:r>
                        <a:rPr lang="zh-TW" altLang="en-US" sz="2500">
                          <a:effectLst/>
                        </a:rPr>
                        <a:t>元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341">
                <a:tc>
                  <a:txBody>
                    <a:bodyPr/>
                    <a:lstStyle/>
                    <a:p>
                      <a:r>
                        <a:rPr lang="zh-TW" altLang="en-US" sz="2500">
                          <a:effectLst/>
                        </a:rPr>
                        <a:t>明愛社區書院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500">
                          <a:effectLst/>
                        </a:rPr>
                        <a:t>37,940</a:t>
                      </a:r>
                      <a:r>
                        <a:rPr lang="zh-TW" altLang="en-US" sz="2500">
                          <a:effectLst/>
                        </a:rPr>
                        <a:t>元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815">
                <a:tc>
                  <a:txBody>
                    <a:bodyPr/>
                    <a:lstStyle/>
                    <a:p>
                      <a:r>
                        <a:rPr lang="zh-TW" altLang="en-US" sz="2500">
                          <a:effectLst/>
                        </a:rPr>
                        <a:t>香港科技專上書院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500">
                          <a:effectLst/>
                        </a:rPr>
                        <a:t>37,940</a:t>
                      </a:r>
                      <a:r>
                        <a:rPr lang="zh-TW" altLang="en-US" sz="2500">
                          <a:effectLst/>
                        </a:rPr>
                        <a:t>元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5103">
                <a:tc>
                  <a:txBody>
                    <a:bodyPr/>
                    <a:lstStyle/>
                    <a:p>
                      <a:r>
                        <a:rPr lang="zh-TW" altLang="en-US" sz="2500">
                          <a:effectLst/>
                        </a:rPr>
                        <a:t>職業訓練局工商資訊學院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500">
                          <a:effectLst/>
                        </a:rPr>
                        <a:t>40,440</a:t>
                      </a:r>
                      <a:r>
                        <a:rPr lang="zh-TW" altLang="en-US" sz="2500">
                          <a:effectLst/>
                        </a:rPr>
                        <a:t>元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5103">
                <a:tc>
                  <a:txBody>
                    <a:bodyPr/>
                    <a:lstStyle/>
                    <a:p>
                      <a:r>
                        <a:rPr lang="zh-TW" altLang="en-US" sz="2500">
                          <a:effectLst/>
                        </a:rPr>
                        <a:t>香港公開大學李嘉誠專業進修學院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500" dirty="0">
                          <a:effectLst/>
                        </a:rPr>
                        <a:t>40,440</a:t>
                      </a:r>
                      <a:r>
                        <a:rPr lang="zh-TW" altLang="en-US" sz="2500" dirty="0">
                          <a:effectLst/>
                        </a:rPr>
                        <a:t>元</a:t>
                      </a:r>
                    </a:p>
                  </a:txBody>
                  <a:tcPr marL="26789" marR="26789" marT="26789" marB="2678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947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其他課程</a:t>
            </a:r>
            <a:endParaRPr lang="zh-HK" alt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85" y="2037724"/>
            <a:ext cx="5711238" cy="86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06" y="3390729"/>
            <a:ext cx="4806564" cy="224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789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3" y="1911192"/>
            <a:ext cx="8478155" cy="351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550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698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1415882" y="1440008"/>
            <a:ext cx="6312236" cy="4995968"/>
            <a:chOff x="-127000" y="-88900"/>
            <a:chExt cx="8977401" cy="7105375"/>
          </a:xfrm>
        </p:grpSpPr>
        <p:pic>
          <p:nvPicPr>
            <p:cNvPr id="44" name="pasted-image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723402" cy="67751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Picture 4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27000" y="-88900"/>
              <a:ext cx="8977402" cy="7105376"/>
            </a:xfrm>
            <a:prstGeom prst="rect">
              <a:avLst/>
            </a:prstGeom>
            <a:effectLst/>
          </p:spPr>
        </p:pic>
      </p:grp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892969" y="586327"/>
            <a:ext cx="7358063" cy="1237020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502412">
              <a:defRPr sz="6880"/>
            </a:lvl1pPr>
          </a:lstStyle>
          <a:p>
            <a:pPr lvl="0">
              <a:defRPr sz="1800"/>
            </a:pPr>
            <a:r>
              <a:rPr sz="4800" dirty="0">
                <a:hlinkClick r:id="rId4"/>
              </a:rPr>
              <a:t>先用e導航－再到</a:t>
            </a:r>
            <a:r>
              <a:rPr lang="en-US" sz="4800" dirty="0">
                <a:hlinkClick r:id="rId4"/>
              </a:rPr>
              <a:t>E</a:t>
            </a:r>
            <a:r>
              <a:rPr sz="4800" dirty="0">
                <a:hlinkClick r:id="rId4"/>
              </a:rPr>
              <a:t>App報名</a:t>
            </a:r>
          </a:p>
        </p:txBody>
      </p:sp>
      <p:grpSp>
        <p:nvGrpSpPr>
          <p:cNvPr id="49" name="Group 49"/>
          <p:cNvGrpSpPr/>
          <p:nvPr/>
        </p:nvGrpSpPr>
        <p:grpSpPr>
          <a:xfrm rot="240000">
            <a:off x="5081798" y="3401857"/>
            <a:ext cx="3512110" cy="2958420"/>
            <a:chOff x="-126999" y="-88902"/>
            <a:chExt cx="4994999" cy="4207528"/>
          </a:xfrm>
        </p:grpSpPr>
        <p:pic>
          <p:nvPicPr>
            <p:cNvPr id="48" name="droppedImage.png"/>
            <p:cNvPicPr/>
            <p:nvPr/>
          </p:nvPicPr>
          <p:blipFill>
            <a:blip r:embed="rId5"/>
            <a:srcRect l="8053" r="5369" b="9991"/>
            <a:stretch>
              <a:fillRect/>
            </a:stretch>
          </p:blipFill>
          <p:spPr>
            <a:xfrm>
              <a:off x="0" y="-1"/>
              <a:ext cx="4741000" cy="38773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" name="Picture 4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-127000" y="-88903"/>
              <a:ext cx="4995000" cy="4207529"/>
            </a:xfrm>
            <a:prstGeom prst="rect">
              <a:avLst/>
            </a:prstGeom>
            <a:effectLst/>
          </p:spPr>
        </p:pic>
      </p:grpSp>
      <p:grpSp>
        <p:nvGrpSpPr>
          <p:cNvPr id="52" name="Group 52"/>
          <p:cNvGrpSpPr/>
          <p:nvPr/>
        </p:nvGrpSpPr>
        <p:grpSpPr>
          <a:xfrm rot="21360000">
            <a:off x="680087" y="3142619"/>
            <a:ext cx="3694065" cy="3047625"/>
            <a:chOff x="-127000" y="-88900"/>
            <a:chExt cx="5253779" cy="4334399"/>
          </a:xfrm>
        </p:grpSpPr>
        <p:pic>
          <p:nvPicPr>
            <p:cNvPr id="51" name="droppedImage.png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4999780" cy="4004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" name="Picture 4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-127000" y="-88900"/>
              <a:ext cx="5253780" cy="433440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38113701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 advAuto="0"/>
      <p:bldP spid="5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19" y="363767"/>
            <a:ext cx="3347047" cy="595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21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08" y="1080023"/>
            <a:ext cx="2571521" cy="45738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8" y="1051823"/>
            <a:ext cx="2587376" cy="4602080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4052198" y="3021380"/>
            <a:ext cx="939027" cy="662965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latinLnBrk="1" hangingPunct="0"/>
            <a:endParaRPr lang="zh-TW" altLang="en-US" sz="170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83220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47" y="17349"/>
            <a:ext cx="3675248" cy="653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47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28649" y="5566552"/>
            <a:ext cx="7886700" cy="932688"/>
          </a:xfrm>
          <a:prstGeom prst="rect">
            <a:avLst/>
          </a:prstGeom>
        </p:spPr>
        <p:txBody>
          <a:bodyPr vert="horz" lIns="64291" tIns="32146" rIns="64291" bIns="32146" rtlCol="0" anchor="b">
            <a:normAutofit/>
          </a:bodyPr>
          <a:lstStyle/>
          <a:p>
            <a:pPr defTabSz="642915">
              <a:lnSpc>
                <a:spcPct val="90000"/>
              </a:lnSpc>
              <a:defRPr sz="1800"/>
            </a:pPr>
            <a:r>
              <a:rPr lang="en-US" sz="4200" dirty="0" err="1"/>
              <a:t>EAPP－重要日子</a:t>
            </a:r>
            <a:endParaRPr lang="en-US" sz="42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36438"/>
              </p:ext>
            </p:extLst>
          </p:nvPr>
        </p:nvGraphicFramePr>
        <p:xfrm>
          <a:off x="628650" y="642937"/>
          <a:ext cx="7886700" cy="443167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128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73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1221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1900" b="0" cap="all" spc="150" dirty="0">
                          <a:solidFill>
                            <a:schemeClr val="lt1"/>
                          </a:solidFill>
                          <a:effectLst/>
                        </a:rPr>
                        <a:t>日期</a:t>
                      </a:r>
                    </a:p>
                  </a:txBody>
                  <a:tcPr marL="160370" marR="160370" marT="160370" marB="1603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1900" b="0" cap="all" spc="150">
                          <a:solidFill>
                            <a:schemeClr val="lt1"/>
                          </a:solidFill>
                          <a:effectLst/>
                        </a:rPr>
                        <a:t>事項</a:t>
                      </a:r>
                    </a:p>
                  </a:txBody>
                  <a:tcPr marL="160370" marR="160370" marT="160370" marB="1603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076">
                <a:tc>
                  <a:txBody>
                    <a:bodyPr/>
                    <a:lstStyle/>
                    <a:p>
                      <a:r>
                        <a:rPr lang="en-US" altLang="zh-TW" sz="2000">
                          <a:effectLst/>
                        </a:rPr>
                        <a:t>2020</a:t>
                      </a:r>
                      <a:r>
                        <a:rPr lang="zh-TW" altLang="en-US" sz="2000">
                          <a:effectLst/>
                        </a:rPr>
                        <a:t>年</a:t>
                      </a:r>
                      <a:r>
                        <a:rPr lang="en-US" altLang="zh-TW" sz="2000">
                          <a:effectLst/>
                        </a:rPr>
                        <a:t>12</a:t>
                      </a:r>
                      <a:r>
                        <a:rPr lang="zh-TW" altLang="en-US" sz="2000">
                          <a:effectLst/>
                        </a:rPr>
                        <a:t>月</a:t>
                      </a:r>
                      <a:r>
                        <a:rPr lang="en-US" altLang="zh-TW" sz="2000">
                          <a:effectLst/>
                        </a:rPr>
                        <a:t>10</a:t>
                      </a:r>
                      <a:r>
                        <a:rPr lang="zh-TW" altLang="en-US" sz="2000">
                          <a:effectLst/>
                        </a:rPr>
                        <a:t>日</a:t>
                      </a:r>
                    </a:p>
                  </a:txBody>
                  <a:tcPr marL="6697" marR="6697" marT="6697" marB="66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E-APP</a:t>
                      </a:r>
                      <a:r>
                        <a:rPr lang="zh-TW" altLang="en-US" sz="2000">
                          <a:effectLst/>
                        </a:rPr>
                        <a:t>首輪申請開始</a:t>
                      </a:r>
                    </a:p>
                  </a:txBody>
                  <a:tcPr marL="6697" marR="6697" marT="6697" marB="66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5076">
                <a:tc>
                  <a:txBody>
                    <a:bodyPr/>
                    <a:lstStyle/>
                    <a:p>
                      <a:r>
                        <a:rPr lang="en-US" altLang="zh-TW" sz="2000">
                          <a:effectLst/>
                        </a:rPr>
                        <a:t>2021</a:t>
                      </a:r>
                      <a:r>
                        <a:rPr lang="zh-TW" altLang="en-US" sz="2000">
                          <a:effectLst/>
                        </a:rPr>
                        <a:t>年</a:t>
                      </a:r>
                      <a:r>
                        <a:rPr lang="en-US" altLang="zh-TW" sz="2000">
                          <a:effectLst/>
                        </a:rPr>
                        <a:t>05</a:t>
                      </a:r>
                      <a:r>
                        <a:rPr lang="zh-TW" altLang="en-US" sz="2000">
                          <a:effectLst/>
                        </a:rPr>
                        <a:t>月</a:t>
                      </a:r>
                      <a:r>
                        <a:rPr lang="en-US" altLang="zh-TW" sz="2000">
                          <a:effectLst/>
                        </a:rPr>
                        <a:t>23</a:t>
                      </a:r>
                      <a:r>
                        <a:rPr lang="zh-TW" altLang="en-US" sz="2000">
                          <a:effectLst/>
                        </a:rPr>
                        <a:t>日</a:t>
                      </a:r>
                    </a:p>
                  </a:txBody>
                  <a:tcPr marL="6697" marR="6697" marT="6697" marB="66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E-APP</a:t>
                      </a:r>
                      <a:r>
                        <a:rPr lang="zh-TW" altLang="en-US" sz="2000">
                          <a:effectLst/>
                        </a:rPr>
                        <a:t>首輪申請截止日期</a:t>
                      </a:r>
                    </a:p>
                  </a:txBody>
                  <a:tcPr marL="6697" marR="6697" marT="6697" marB="66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5076">
                <a:tc>
                  <a:txBody>
                    <a:bodyPr/>
                    <a:lstStyle/>
                    <a:p>
                      <a:r>
                        <a:rPr lang="en-US" altLang="zh-TW" sz="2000">
                          <a:effectLst/>
                        </a:rPr>
                        <a:t>2021</a:t>
                      </a:r>
                      <a:r>
                        <a:rPr lang="zh-TW" altLang="en-US" sz="2000">
                          <a:effectLst/>
                        </a:rPr>
                        <a:t>年</a:t>
                      </a:r>
                      <a:r>
                        <a:rPr lang="en-US" altLang="zh-TW" sz="2000">
                          <a:effectLst/>
                        </a:rPr>
                        <a:t>05</a:t>
                      </a:r>
                      <a:r>
                        <a:rPr lang="zh-TW" altLang="en-US" sz="2000">
                          <a:effectLst/>
                        </a:rPr>
                        <a:t>月</a:t>
                      </a:r>
                      <a:r>
                        <a:rPr lang="en-US" altLang="zh-TW" sz="2000">
                          <a:effectLst/>
                        </a:rPr>
                        <a:t>28</a:t>
                      </a:r>
                      <a:r>
                        <a:rPr lang="zh-TW" altLang="en-US" sz="2000">
                          <a:effectLst/>
                        </a:rPr>
                        <a:t>日</a:t>
                      </a:r>
                    </a:p>
                  </a:txBody>
                  <a:tcPr marL="6697" marR="6697" marT="6697" marB="66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E-APP</a:t>
                      </a:r>
                      <a:r>
                        <a:rPr lang="zh-TW" altLang="en-US" sz="2000">
                          <a:effectLst/>
                        </a:rPr>
                        <a:t>次輪申請開始</a:t>
                      </a:r>
                    </a:p>
                  </a:txBody>
                  <a:tcPr marL="6697" marR="6697" marT="6697" marB="66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5076">
                <a:tc>
                  <a:txBody>
                    <a:bodyPr/>
                    <a:lstStyle/>
                    <a:p>
                      <a:r>
                        <a:rPr lang="en-US" altLang="zh-TW" sz="2000">
                          <a:effectLst/>
                        </a:rPr>
                        <a:t>2021</a:t>
                      </a:r>
                      <a:r>
                        <a:rPr lang="zh-TW" altLang="en-US" sz="2000">
                          <a:effectLst/>
                        </a:rPr>
                        <a:t>年</a:t>
                      </a:r>
                      <a:r>
                        <a:rPr lang="en-US" altLang="zh-TW" sz="2000">
                          <a:effectLst/>
                        </a:rPr>
                        <a:t>07</a:t>
                      </a:r>
                      <a:r>
                        <a:rPr lang="zh-TW" altLang="en-US" sz="2000">
                          <a:effectLst/>
                        </a:rPr>
                        <a:t>月</a:t>
                      </a:r>
                      <a:r>
                        <a:rPr lang="en-US" altLang="zh-TW" sz="2000">
                          <a:effectLst/>
                        </a:rPr>
                        <a:t>12</a:t>
                      </a:r>
                      <a:r>
                        <a:rPr lang="zh-TW" altLang="en-US" sz="2000">
                          <a:effectLst/>
                        </a:rPr>
                        <a:t>日</a:t>
                      </a:r>
                    </a:p>
                  </a:txBody>
                  <a:tcPr marL="6697" marR="6697" marT="6697" marB="66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E-APP</a:t>
                      </a:r>
                      <a:r>
                        <a:rPr lang="zh-TW" altLang="en-US" sz="2000">
                          <a:effectLst/>
                        </a:rPr>
                        <a:t>次輪申請的截止日期</a:t>
                      </a:r>
                    </a:p>
                  </a:txBody>
                  <a:tcPr marL="6697" marR="6697" marT="6697" marB="66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5076">
                <a:tc>
                  <a:txBody>
                    <a:bodyPr/>
                    <a:lstStyle/>
                    <a:p>
                      <a:r>
                        <a:rPr lang="en-US" altLang="zh-TW" sz="2000">
                          <a:effectLst/>
                        </a:rPr>
                        <a:t>2021</a:t>
                      </a:r>
                      <a:r>
                        <a:rPr lang="zh-TW" altLang="en-US" sz="2000">
                          <a:effectLst/>
                        </a:rPr>
                        <a:t>年</a:t>
                      </a:r>
                      <a:r>
                        <a:rPr lang="en-US" altLang="zh-TW" sz="2000">
                          <a:effectLst/>
                        </a:rPr>
                        <a:t>07</a:t>
                      </a:r>
                      <a:r>
                        <a:rPr lang="zh-TW" altLang="en-US" sz="2000">
                          <a:effectLst/>
                        </a:rPr>
                        <a:t>月</a:t>
                      </a:r>
                      <a:r>
                        <a:rPr lang="en-US" altLang="zh-TW" sz="2000">
                          <a:effectLst/>
                        </a:rPr>
                        <a:t>21</a:t>
                      </a:r>
                      <a:r>
                        <a:rPr lang="zh-TW" altLang="en-US" sz="2000">
                          <a:effectLst/>
                        </a:rPr>
                        <a:t>日*</a:t>
                      </a:r>
                    </a:p>
                  </a:txBody>
                  <a:tcPr marL="6697" marR="6697" marT="6697" marB="66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>
                          <a:effectLst/>
                        </a:rPr>
                        <a:t>考評局公布</a:t>
                      </a:r>
                      <a:r>
                        <a:rPr lang="en-US" altLang="zh-TW" sz="2000">
                          <a:effectLst/>
                        </a:rPr>
                        <a:t>2021</a:t>
                      </a:r>
                      <a:r>
                        <a:rPr lang="zh-TW" altLang="en-US" sz="2000">
                          <a:effectLst/>
                        </a:rPr>
                        <a:t>年文憑試成績</a:t>
                      </a:r>
                    </a:p>
                  </a:txBody>
                  <a:tcPr marL="6697" marR="6697" marT="6697" marB="66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5076">
                <a:tc>
                  <a:txBody>
                    <a:bodyPr/>
                    <a:lstStyle/>
                    <a:p>
                      <a:r>
                        <a:rPr lang="en-US" altLang="zh-TW" sz="2000">
                          <a:effectLst/>
                        </a:rPr>
                        <a:t>2021</a:t>
                      </a:r>
                      <a:r>
                        <a:rPr lang="zh-TW" altLang="en-US" sz="2000">
                          <a:effectLst/>
                        </a:rPr>
                        <a:t>年</a:t>
                      </a:r>
                      <a:r>
                        <a:rPr lang="en-US" altLang="zh-TW" sz="2000">
                          <a:effectLst/>
                        </a:rPr>
                        <a:t>08</a:t>
                      </a:r>
                      <a:r>
                        <a:rPr lang="zh-TW" altLang="en-US" sz="2000">
                          <a:effectLst/>
                        </a:rPr>
                        <a:t>月</a:t>
                      </a:r>
                      <a:r>
                        <a:rPr lang="en-US" altLang="zh-TW" sz="2000">
                          <a:effectLst/>
                        </a:rPr>
                        <a:t>12</a:t>
                      </a:r>
                      <a:r>
                        <a:rPr lang="zh-TW" altLang="en-US" sz="2000">
                          <a:effectLst/>
                        </a:rPr>
                        <a:t>日*</a:t>
                      </a:r>
                    </a:p>
                  </a:txBody>
                  <a:tcPr marL="6697" marR="6697" marT="6697" marB="66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effectLst/>
                        </a:rPr>
                        <a:t>聯招公布參加</a:t>
                      </a:r>
                      <a:r>
                        <a:rPr lang="en-US" altLang="zh-TW" sz="2000" dirty="0">
                          <a:effectLst/>
                        </a:rPr>
                        <a:t>2021</a:t>
                      </a:r>
                      <a:r>
                        <a:rPr lang="zh-TW" altLang="en-US" sz="2000" dirty="0">
                          <a:effectLst/>
                        </a:rPr>
                        <a:t>年文憑試申請人的正式遴選結果</a:t>
                      </a:r>
                    </a:p>
                  </a:txBody>
                  <a:tcPr marL="6697" marR="6697" marT="6697" marB="66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952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1426</Words>
  <Application>Microsoft Office PowerPoint</Application>
  <PresentationFormat>如螢幕大小 (4:3)</PresentationFormat>
  <Paragraphs>211</Paragraphs>
  <Slides>45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Office 佈景主題</vt:lpstr>
      <vt:lpstr>E-App VTC 其他升學途徑 講座 25/11/2020</vt:lpstr>
      <vt:lpstr>E-APP 專上課程電子預先報名平台</vt:lpstr>
      <vt:lpstr>E-APP申請</vt:lpstr>
      <vt:lpstr>EApp  可報院校</vt:lpstr>
      <vt:lpstr>先用e導航－再到EApp報名</vt:lpstr>
      <vt:lpstr>PowerPoint 簡報</vt:lpstr>
      <vt:lpstr>PowerPoint 簡報</vt:lpstr>
      <vt:lpstr>PowerPoint 簡報</vt:lpstr>
      <vt:lpstr>EAPP－重要日子</vt:lpstr>
      <vt:lpstr>留意各院校消息</vt:lpstr>
      <vt:lpstr>注意事項</vt:lpstr>
      <vt:lpstr>EAPP 報讀提醒 EAPP vs 個別院校報讀</vt:lpstr>
      <vt:lpstr>EAPP 報讀提醒 EAPP vs 個別院校報讀</vt:lpstr>
      <vt:lpstr>EAPP 報讀提醒 報名費</vt:lpstr>
      <vt:lpstr>EAPP 報讀提醒 留意申請日期</vt:lpstr>
      <vt:lpstr>EAPP 報讀提醒 留意課程選擇差異</vt:lpstr>
      <vt:lpstr>EAPP 報讀提醒 留意升學階梯可能性</vt:lpstr>
      <vt:lpstr>PowerPoint 簡報</vt:lpstr>
      <vt:lpstr>小結</vt:lpstr>
      <vt:lpstr>較受同學歡迎的自資院校</vt:lpstr>
      <vt:lpstr>多元出路講座</vt:lpstr>
      <vt:lpstr>多元升學：文憑至學位課程</vt:lpstr>
      <vt:lpstr>多元升學選擇</vt:lpstr>
      <vt:lpstr>元升學選擇</vt:lpstr>
      <vt:lpstr>多元升學選擇</vt:lpstr>
      <vt:lpstr>PowerPoint 簡報</vt:lpstr>
      <vt:lpstr>基礎課程文憑</vt:lpstr>
      <vt:lpstr>職專文憑（DVE）</vt:lpstr>
      <vt:lpstr>文憑／證書</vt:lpstr>
      <vt:lpstr>文憑</vt:lpstr>
      <vt:lpstr>「職」學創前路先導計劃</vt:lpstr>
      <vt:lpstr>職學創前路先導計劃</vt:lpstr>
      <vt:lpstr>多元升學：文憑至學位課程</vt:lpstr>
      <vt:lpstr>文憑至學位課程收生統計2018</vt:lpstr>
      <vt:lpstr>入學申請日程 有待更新</vt:lpstr>
      <vt:lpstr>PowerPoint 簡報</vt:lpstr>
      <vt:lpstr>溫馨提示</vt:lpstr>
      <vt:lpstr>所以</vt:lpstr>
      <vt:lpstr>毅進文憑 </vt:lpstr>
      <vt:lpstr>毅進文憑 </vt:lpstr>
      <vt:lpstr>毅進文憑 </vt:lpstr>
      <vt:lpstr>PowerPoint 簡報</vt:lpstr>
      <vt:lpstr>其他課程</vt:lpstr>
      <vt:lpstr>PowerPoint 簡報</vt:lpstr>
      <vt:lpstr>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E-App VTC 其他升學途徑 講座 25/11/2020</dc:title>
  <dc:creator>adjy</dc:creator>
  <cp:lastModifiedBy>adjy</cp:lastModifiedBy>
  <cp:revision>17</cp:revision>
  <dcterms:created xsi:type="dcterms:W3CDTF">2020-11-24T02:07:36Z</dcterms:created>
  <dcterms:modified xsi:type="dcterms:W3CDTF">2020-11-24T02:23:09Z</dcterms:modified>
</cp:coreProperties>
</file>